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9"/>
  </p:notesMasterIdLst>
  <p:sldIdLst>
    <p:sldId id="256" r:id="rId5"/>
    <p:sldId id="257" r:id="rId6"/>
    <p:sldId id="258" r:id="rId7"/>
    <p:sldId id="259" r:id="rId8"/>
  </p:sldIdLst>
  <p:sldSz cx="9144000" cy="6858000" type="screen4x3"/>
  <p:notesSz cx="7010400" cy="92233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68"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CC"/>
    <a:srgbClr val="71E5F5"/>
    <a:srgbClr val="FF6699"/>
    <a:srgbClr val="CCFF99"/>
    <a:srgbClr val="99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A7AD5D1-7857-D8BE-CB84-25CB5069EDE4}" v="2119" dt="2022-10-03T16:51:07.471"/>
    <p1510:client id="{32867C87-BD01-88D7-3FA0-D317FA11073C}" v="14" dt="2022-10-03T17:03:44.397"/>
    <p1510:client id="{B0A0C1B4-1C51-95B4-E435-AEE0D9EE0341}" v="43" dt="2022-10-02T15:37:57.654"/>
    <p1510:client id="{C8717271-80DE-DE6D-5782-F7926A6CE112}" v="667" dt="2022-09-29T03:41:00.115"/>
    <p1510:client id="{E38C3763-1D21-4548-A21A-2578FEA891A6}" v="36" dt="2022-10-03T16:02:24.26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14" autoAdjust="0"/>
    <p:restoredTop sz="94826" autoAdjust="0"/>
  </p:normalViewPr>
  <p:slideViewPr>
    <p:cSldViewPr snapToGrid="0" showGuides="1">
      <p:cViewPr varScale="1">
        <p:scale>
          <a:sx n="62" d="100"/>
          <a:sy n="62" d="100"/>
        </p:scale>
        <p:origin x="1424" y="44"/>
      </p:cViewPr>
      <p:guideLst>
        <p:guide orient="horz" pos="3168"/>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277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938" y="0"/>
            <a:ext cx="3037840" cy="462770"/>
          </a:xfrm>
          <a:prstGeom prst="rect">
            <a:avLst/>
          </a:prstGeom>
        </p:spPr>
        <p:txBody>
          <a:bodyPr vert="horz" lIns="91440" tIns="45720" rIns="91440" bIns="45720" rtlCol="0"/>
          <a:lstStyle>
            <a:lvl1pPr algn="r">
              <a:defRPr sz="1200"/>
            </a:lvl1pPr>
          </a:lstStyle>
          <a:p>
            <a:fld id="{555D921A-3288-4D1B-83B8-31208A46EFB3}" type="datetimeFigureOut">
              <a:rPr lang="en-US" smtClean="0"/>
              <a:t>10/3/2022</a:t>
            </a:fld>
            <a:endParaRPr lang="en-US"/>
          </a:p>
        </p:txBody>
      </p:sp>
      <p:sp>
        <p:nvSpPr>
          <p:cNvPr id="4" name="Slide Image Placeholder 3"/>
          <p:cNvSpPr>
            <a:spLocks noGrp="1" noRot="1" noChangeAspect="1"/>
          </p:cNvSpPr>
          <p:nvPr>
            <p:ph type="sldImg" idx="2"/>
          </p:nvPr>
        </p:nvSpPr>
        <p:spPr>
          <a:xfrm>
            <a:off x="1430338" y="1152525"/>
            <a:ext cx="4149725" cy="3113088"/>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040" y="4438749"/>
            <a:ext cx="5608320" cy="3631704"/>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60606"/>
            <a:ext cx="3037840" cy="462769"/>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760606"/>
            <a:ext cx="3037840" cy="462769"/>
          </a:xfrm>
          <a:prstGeom prst="rect">
            <a:avLst/>
          </a:prstGeom>
        </p:spPr>
        <p:txBody>
          <a:bodyPr vert="horz" lIns="91440" tIns="45720" rIns="91440" bIns="45720" rtlCol="0" anchor="b"/>
          <a:lstStyle>
            <a:lvl1pPr algn="r">
              <a:defRPr sz="1200"/>
            </a:lvl1pPr>
          </a:lstStyle>
          <a:p>
            <a:fld id="{3E1E9D42-CE7F-439E-9E57-F405FC2069EC}" type="slidenum">
              <a:rPr lang="en-US" smtClean="0"/>
              <a:t>‹#›</a:t>
            </a:fld>
            <a:endParaRPr lang="en-US"/>
          </a:p>
        </p:txBody>
      </p:sp>
    </p:spTree>
    <p:extLst>
      <p:ext uri="{BB962C8B-B14F-4D97-AF65-F5344CB8AC3E}">
        <p14:creationId xmlns:p14="http://schemas.microsoft.com/office/powerpoint/2010/main" val="22951807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E1E9D42-CE7F-439E-9E57-F405FC2069EC}" type="slidenum">
              <a:rPr lang="en-US" smtClean="0"/>
              <a:t>4</a:t>
            </a:fld>
            <a:endParaRPr lang="en-US"/>
          </a:p>
        </p:txBody>
      </p:sp>
    </p:spTree>
    <p:extLst>
      <p:ext uri="{BB962C8B-B14F-4D97-AF65-F5344CB8AC3E}">
        <p14:creationId xmlns:p14="http://schemas.microsoft.com/office/powerpoint/2010/main" val="42769373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94F2205-7C99-4289-8F77-AEDA99A12DAA}" type="datetimeFigureOut">
              <a:rPr lang="en-US" smtClean="0"/>
              <a:t>10/3/2022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732754-F6BC-4291-AC74-4BF998793F33}" type="slidenum">
              <a:rPr lang="en-US" smtClean="0"/>
              <a:t>‹#›</a:t>
            </a:fld>
            <a:endParaRPr lang="en-US"/>
          </a:p>
        </p:txBody>
      </p:sp>
    </p:spTree>
    <p:extLst>
      <p:ext uri="{BB962C8B-B14F-4D97-AF65-F5344CB8AC3E}">
        <p14:creationId xmlns:p14="http://schemas.microsoft.com/office/powerpoint/2010/main" val="26245057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94F2205-7C99-4289-8F77-AEDA99A12DAA}" type="datetimeFigureOut">
              <a:rPr lang="en-US" smtClean="0"/>
              <a:t>10/3/2022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732754-F6BC-4291-AC74-4BF998793F33}" type="slidenum">
              <a:rPr lang="en-US" smtClean="0"/>
              <a:t>‹#›</a:t>
            </a:fld>
            <a:endParaRPr lang="en-US"/>
          </a:p>
        </p:txBody>
      </p:sp>
    </p:spTree>
    <p:extLst>
      <p:ext uri="{BB962C8B-B14F-4D97-AF65-F5344CB8AC3E}">
        <p14:creationId xmlns:p14="http://schemas.microsoft.com/office/powerpoint/2010/main" val="7861521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94F2205-7C99-4289-8F77-AEDA99A12DAA}" type="datetimeFigureOut">
              <a:rPr lang="en-US" smtClean="0"/>
              <a:t>10/3/2022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732754-F6BC-4291-AC74-4BF998793F33}" type="slidenum">
              <a:rPr lang="en-US" smtClean="0"/>
              <a:t>‹#›</a:t>
            </a:fld>
            <a:endParaRPr lang="en-US"/>
          </a:p>
        </p:txBody>
      </p:sp>
    </p:spTree>
    <p:extLst>
      <p:ext uri="{BB962C8B-B14F-4D97-AF65-F5344CB8AC3E}">
        <p14:creationId xmlns:p14="http://schemas.microsoft.com/office/powerpoint/2010/main" val="23207949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94F2205-7C99-4289-8F77-AEDA99A12DAA}" type="datetimeFigureOut">
              <a:rPr lang="en-US" smtClean="0"/>
              <a:t>10/3/2022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732754-F6BC-4291-AC74-4BF998793F33}" type="slidenum">
              <a:rPr lang="en-US" smtClean="0"/>
              <a:t>‹#›</a:t>
            </a:fld>
            <a:endParaRPr lang="en-US"/>
          </a:p>
        </p:txBody>
      </p:sp>
    </p:spTree>
    <p:extLst>
      <p:ext uri="{BB962C8B-B14F-4D97-AF65-F5344CB8AC3E}">
        <p14:creationId xmlns:p14="http://schemas.microsoft.com/office/powerpoint/2010/main" val="20939164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94F2205-7C99-4289-8F77-AEDA99A12DAA}" type="datetimeFigureOut">
              <a:rPr lang="en-US" smtClean="0"/>
              <a:t>10/3/2022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732754-F6BC-4291-AC74-4BF998793F33}" type="slidenum">
              <a:rPr lang="en-US" smtClean="0"/>
              <a:t>‹#›</a:t>
            </a:fld>
            <a:endParaRPr lang="en-US"/>
          </a:p>
        </p:txBody>
      </p:sp>
    </p:spTree>
    <p:extLst>
      <p:ext uri="{BB962C8B-B14F-4D97-AF65-F5344CB8AC3E}">
        <p14:creationId xmlns:p14="http://schemas.microsoft.com/office/powerpoint/2010/main" val="24567287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94F2205-7C99-4289-8F77-AEDA99A12DAA}" type="datetimeFigureOut">
              <a:rPr lang="en-US" smtClean="0"/>
              <a:t>10/3/2022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732754-F6BC-4291-AC74-4BF998793F33}" type="slidenum">
              <a:rPr lang="en-US" smtClean="0"/>
              <a:t>‹#›</a:t>
            </a:fld>
            <a:endParaRPr lang="en-US"/>
          </a:p>
        </p:txBody>
      </p:sp>
    </p:spTree>
    <p:extLst>
      <p:ext uri="{BB962C8B-B14F-4D97-AF65-F5344CB8AC3E}">
        <p14:creationId xmlns:p14="http://schemas.microsoft.com/office/powerpoint/2010/main" val="42813483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94F2205-7C99-4289-8F77-AEDA99A12DAA}" type="datetimeFigureOut">
              <a:rPr lang="en-US" smtClean="0"/>
              <a:t>10/3/2022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5732754-F6BC-4291-AC74-4BF998793F33}" type="slidenum">
              <a:rPr lang="en-US" smtClean="0"/>
              <a:t>‹#›</a:t>
            </a:fld>
            <a:endParaRPr lang="en-US"/>
          </a:p>
        </p:txBody>
      </p:sp>
    </p:spTree>
    <p:extLst>
      <p:ext uri="{BB962C8B-B14F-4D97-AF65-F5344CB8AC3E}">
        <p14:creationId xmlns:p14="http://schemas.microsoft.com/office/powerpoint/2010/main" val="39852513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94F2205-7C99-4289-8F77-AEDA99A12DAA}" type="datetimeFigureOut">
              <a:rPr lang="en-US" smtClean="0"/>
              <a:t>10/3/2022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5732754-F6BC-4291-AC74-4BF998793F33}" type="slidenum">
              <a:rPr lang="en-US" smtClean="0"/>
              <a:t>‹#›</a:t>
            </a:fld>
            <a:endParaRPr lang="en-US"/>
          </a:p>
        </p:txBody>
      </p:sp>
    </p:spTree>
    <p:extLst>
      <p:ext uri="{BB962C8B-B14F-4D97-AF65-F5344CB8AC3E}">
        <p14:creationId xmlns:p14="http://schemas.microsoft.com/office/powerpoint/2010/main" val="14291995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4F2205-7C99-4289-8F77-AEDA99A12DAA}" type="datetimeFigureOut">
              <a:rPr lang="en-US" smtClean="0"/>
              <a:t>10/3/2022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5732754-F6BC-4291-AC74-4BF998793F33}" type="slidenum">
              <a:rPr lang="en-US" smtClean="0"/>
              <a:t>‹#›</a:t>
            </a:fld>
            <a:endParaRPr lang="en-US"/>
          </a:p>
        </p:txBody>
      </p:sp>
    </p:spTree>
    <p:extLst>
      <p:ext uri="{BB962C8B-B14F-4D97-AF65-F5344CB8AC3E}">
        <p14:creationId xmlns:p14="http://schemas.microsoft.com/office/powerpoint/2010/main" val="27022164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94F2205-7C99-4289-8F77-AEDA99A12DAA}" type="datetimeFigureOut">
              <a:rPr lang="en-US" smtClean="0"/>
              <a:t>10/3/2022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732754-F6BC-4291-AC74-4BF998793F33}" type="slidenum">
              <a:rPr lang="en-US" smtClean="0"/>
              <a:t>‹#›</a:t>
            </a:fld>
            <a:endParaRPr lang="en-US"/>
          </a:p>
        </p:txBody>
      </p:sp>
    </p:spTree>
    <p:extLst>
      <p:ext uri="{BB962C8B-B14F-4D97-AF65-F5344CB8AC3E}">
        <p14:creationId xmlns:p14="http://schemas.microsoft.com/office/powerpoint/2010/main" val="34112234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94F2205-7C99-4289-8F77-AEDA99A12DAA}" type="datetimeFigureOut">
              <a:rPr lang="en-US" smtClean="0"/>
              <a:t>10/3/2022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732754-F6BC-4291-AC74-4BF998793F33}" type="slidenum">
              <a:rPr lang="en-US" smtClean="0"/>
              <a:t>‹#›</a:t>
            </a:fld>
            <a:endParaRPr lang="en-US"/>
          </a:p>
        </p:txBody>
      </p:sp>
    </p:spTree>
    <p:extLst>
      <p:ext uri="{BB962C8B-B14F-4D97-AF65-F5344CB8AC3E}">
        <p14:creationId xmlns:p14="http://schemas.microsoft.com/office/powerpoint/2010/main" val="39820833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4F2205-7C99-4289-8F77-AEDA99A12DAA}" type="datetimeFigureOut">
              <a:rPr lang="en-US" smtClean="0"/>
              <a:t>10/3/2022</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732754-F6BC-4291-AC74-4BF998793F33}" type="slidenum">
              <a:rPr lang="en-US" smtClean="0"/>
              <a:t>‹#›</a:t>
            </a:fld>
            <a:endParaRPr lang="en-US"/>
          </a:p>
        </p:txBody>
      </p:sp>
    </p:spTree>
    <p:extLst>
      <p:ext uri="{BB962C8B-B14F-4D97-AF65-F5344CB8AC3E}">
        <p14:creationId xmlns:p14="http://schemas.microsoft.com/office/powerpoint/2010/main" val="17330007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8" Type="http://schemas.openxmlformats.org/officeDocument/2006/relationships/image" Target="../media/image5.png"/><Relationship Id="rId13" Type="http://schemas.openxmlformats.org/officeDocument/2006/relationships/image" Target="../media/image10.svg"/><Relationship Id="rId3" Type="http://schemas.openxmlformats.org/officeDocument/2006/relationships/hyperlink" Target="mailto:PGEParents@gmail.com" TargetMode="External"/><Relationship Id="rId7" Type="http://schemas.openxmlformats.org/officeDocument/2006/relationships/hyperlink" Target="https://schoolwires.henry.k12.ga.us/pge" TargetMode="External"/><Relationship Id="rId12"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2.png"/><Relationship Id="rId11" Type="http://schemas.openxmlformats.org/officeDocument/2006/relationships/image" Target="../media/image8.jpeg"/><Relationship Id="rId5" Type="http://schemas.microsoft.com/office/2007/relationships/hdphoto" Target="../media/hdphoto1.wdp"/><Relationship Id="rId10" Type="http://schemas.openxmlformats.org/officeDocument/2006/relationships/image" Target="../media/image7.png"/><Relationship Id="rId4" Type="http://schemas.openxmlformats.org/officeDocument/2006/relationships/image" Target="../media/image1.png"/><Relationship Id="rId9"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extBox 20"/>
          <p:cNvSpPr txBox="1"/>
          <p:nvPr/>
        </p:nvSpPr>
        <p:spPr>
          <a:xfrm>
            <a:off x="149364" y="3038785"/>
            <a:ext cx="8836797" cy="2553173"/>
          </a:xfrm>
          <a:prstGeom prst="rect">
            <a:avLst/>
          </a:prstGeom>
          <a:noFill/>
        </p:spPr>
        <p:txBody>
          <a:bodyPr wrap="square" rtlCol="0">
            <a:prstTxWarp prst="textArchUp">
              <a:avLst/>
            </a:prstTxWarp>
            <a:spAutoFit/>
          </a:bodyPr>
          <a:lstStyle/>
          <a:p>
            <a:pPr algn="ctr"/>
            <a:r>
              <a:rPr lang="en-US" sz="2800" b="1" dirty="0">
                <a:latin typeface="Cambria" panose="02040503050406030204" pitchFamily="18" charset="0"/>
              </a:rPr>
              <a:t>   Parent &amp; Family Engagement Plan</a:t>
            </a:r>
          </a:p>
          <a:p>
            <a:pPr algn="ctr"/>
            <a:r>
              <a:rPr lang="en-US" sz="1900" b="1" dirty="0">
                <a:latin typeface="Cambria" panose="02040503050406030204" pitchFamily="18" charset="0"/>
              </a:rPr>
              <a:t>For Shared Student Success</a:t>
            </a:r>
          </a:p>
        </p:txBody>
      </p:sp>
      <p:sp>
        <p:nvSpPr>
          <p:cNvPr id="45" name="Rectangle 44"/>
          <p:cNvSpPr/>
          <p:nvPr/>
        </p:nvSpPr>
        <p:spPr>
          <a:xfrm>
            <a:off x="3218384" y="3391188"/>
            <a:ext cx="2770821" cy="2526776"/>
          </a:xfrm>
          <a:prstGeom prst="rect">
            <a:avLst/>
          </a:prstGeom>
          <a:solidFill>
            <a:srgbClr val="CC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71E5F5"/>
              </a:solidFill>
            </a:endParaRPr>
          </a:p>
        </p:txBody>
      </p:sp>
      <p:sp>
        <p:nvSpPr>
          <p:cNvPr id="46" name="Rectangle 45"/>
          <p:cNvSpPr/>
          <p:nvPr/>
        </p:nvSpPr>
        <p:spPr>
          <a:xfrm>
            <a:off x="6173025" y="3391188"/>
            <a:ext cx="2770821" cy="2357498"/>
          </a:xfrm>
          <a:prstGeom prst="rect">
            <a:avLst/>
          </a:prstGeom>
          <a:solidFill>
            <a:srgbClr val="FF66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71E5F5"/>
              </a:solidFill>
            </a:endParaRPr>
          </a:p>
        </p:txBody>
      </p:sp>
      <p:sp>
        <p:nvSpPr>
          <p:cNvPr id="8" name="Rectangle 7"/>
          <p:cNvSpPr/>
          <p:nvPr/>
        </p:nvSpPr>
        <p:spPr>
          <a:xfrm>
            <a:off x="471637" y="1"/>
            <a:ext cx="8514524" cy="12954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16200000">
            <a:off x="702684" y="601680"/>
            <a:ext cx="926173" cy="296040"/>
          </a:xfrm>
          <a:prstGeom prst="rect">
            <a:avLst/>
          </a:prstGeom>
          <a:solidFill>
            <a:srgbClr val="CCFF99">
              <a:alpha val="6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71E5F5"/>
              </a:solidFill>
            </a:endParaRPr>
          </a:p>
        </p:txBody>
      </p:sp>
      <p:sp>
        <p:nvSpPr>
          <p:cNvPr id="11" name="Rectangle 10"/>
          <p:cNvSpPr/>
          <p:nvPr/>
        </p:nvSpPr>
        <p:spPr>
          <a:xfrm>
            <a:off x="625643" y="1070559"/>
            <a:ext cx="883515" cy="342508"/>
          </a:xfrm>
          <a:prstGeom prst="rect">
            <a:avLst/>
          </a:prstGeom>
          <a:solidFill>
            <a:srgbClr val="FF6699">
              <a:alpha val="6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71E5F5"/>
              </a:solidFill>
            </a:endParaRPr>
          </a:p>
        </p:txBody>
      </p:sp>
      <p:sp>
        <p:nvSpPr>
          <p:cNvPr id="7" name="TextBox 6"/>
          <p:cNvSpPr txBox="1"/>
          <p:nvPr/>
        </p:nvSpPr>
        <p:spPr>
          <a:xfrm>
            <a:off x="3514570" y="706688"/>
            <a:ext cx="3333345" cy="276999"/>
          </a:xfrm>
          <a:prstGeom prst="rect">
            <a:avLst/>
          </a:prstGeom>
          <a:noFill/>
        </p:spPr>
        <p:txBody>
          <a:bodyPr wrap="square" rtlCol="0">
            <a:spAutoFit/>
          </a:bodyPr>
          <a:lstStyle/>
          <a:p>
            <a:pPr algn="r"/>
            <a:r>
              <a:rPr lang="en-US" sz="1200" b="1" dirty="0">
                <a:latin typeface="Cambria" panose="02040503050406030204" pitchFamily="18" charset="0"/>
              </a:rPr>
              <a:t>150 Reagan Road, Stockbridge, GA 30281</a:t>
            </a:r>
          </a:p>
        </p:txBody>
      </p:sp>
      <p:sp>
        <p:nvSpPr>
          <p:cNvPr id="9" name="Rectangle 8"/>
          <p:cNvSpPr/>
          <p:nvPr/>
        </p:nvSpPr>
        <p:spPr>
          <a:xfrm>
            <a:off x="191699" y="211456"/>
            <a:ext cx="883515" cy="859105"/>
          </a:xfrm>
          <a:prstGeom prst="rect">
            <a:avLst/>
          </a:prstGeom>
          <a:solidFill>
            <a:srgbClr val="71E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71E5F5"/>
              </a:solidFill>
            </a:endParaRPr>
          </a:p>
        </p:txBody>
      </p:sp>
      <p:pic>
        <p:nvPicPr>
          <p:cNvPr id="4" name="Picture 3" descr="Image result for paw print transparent"/>
          <p:cNvPicPr>
            <a:picLocks noChangeAspect="1" noChangeArrowheads="1"/>
          </p:cNvPicPr>
          <p:nvPr/>
        </p:nvPicPr>
        <p:blipFill>
          <a:blip r:embed="rId2" cstate="print">
            <a:duotone>
              <a:prstClr val="black"/>
              <a:schemeClr val="tx2">
                <a:tint val="45000"/>
                <a:satMod val="400000"/>
              </a:schemeClr>
            </a:duotone>
            <a:extLst>
              <a:ext uri="{BEBA8EAE-BF5A-486C-A8C5-ECC9F3942E4B}">
                <a14:imgProps xmlns:a14="http://schemas.microsoft.com/office/drawing/2010/main">
                  <a14:imgLayer r:embed="rId3">
                    <a14:imgEffect>
                      <a14:artisticPencilGrayscale/>
                    </a14:imgEffect>
                    <a14:imgEffect>
                      <a14:brightnessContrast bright="40000" contrast="20000"/>
                    </a14:imgEffect>
                  </a14:imgLayer>
                </a14:imgProps>
              </a:ext>
              <a:ext uri="{28A0092B-C50C-407E-A947-70E740481C1C}">
                <a14:useLocalDpi xmlns:a14="http://schemas.microsoft.com/office/drawing/2010/main" val="0"/>
              </a:ext>
            </a:extLst>
          </a:blip>
          <a:srcRect/>
          <a:stretch>
            <a:fillRect/>
          </a:stretch>
        </p:blipFill>
        <p:spPr bwMode="auto">
          <a:xfrm>
            <a:off x="306643" y="296238"/>
            <a:ext cx="653625" cy="689539"/>
          </a:xfrm>
          <a:prstGeom prst="rect">
            <a:avLst/>
          </a:prstGeom>
          <a:noFill/>
          <a:effectLst>
            <a:glow rad="50800">
              <a:schemeClr val="bg1"/>
            </a:glow>
          </a:effectLst>
          <a:extLst>
            <a:ext uri="{909E8E84-426E-40DD-AFC4-6F175D3DCCD1}">
              <a14:hiddenFill xmlns:a14="http://schemas.microsoft.com/office/drawing/2010/main">
                <a:solidFill>
                  <a:srgbClr val="FFFFFF"/>
                </a:solidFill>
              </a14:hiddenFill>
            </a:ext>
          </a:extLst>
        </p:spPr>
      </p:pic>
      <p:sp>
        <p:nvSpPr>
          <p:cNvPr id="10" name="Rectangle 9"/>
          <p:cNvSpPr/>
          <p:nvPr/>
        </p:nvSpPr>
        <p:spPr>
          <a:xfrm>
            <a:off x="124324" y="139615"/>
            <a:ext cx="1024471" cy="996167"/>
          </a:xfrm>
          <a:prstGeom prst="rect">
            <a:avLst/>
          </a:prstGeom>
          <a:noFill/>
          <a:ln w="57150">
            <a:solidFill>
              <a:srgbClr val="71E5F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71E5F5"/>
              </a:solidFill>
            </a:endParaRPr>
          </a:p>
        </p:txBody>
      </p:sp>
      <p:cxnSp>
        <p:nvCxnSpPr>
          <p:cNvPr id="14" name="Straight Connector 13"/>
          <p:cNvCxnSpPr/>
          <p:nvPr/>
        </p:nvCxnSpPr>
        <p:spPr>
          <a:xfrm flipV="1">
            <a:off x="1313140" y="1066538"/>
            <a:ext cx="5561794" cy="178"/>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7502982" y="60801"/>
            <a:ext cx="1933836" cy="1077218"/>
          </a:xfrm>
          <a:prstGeom prst="rect">
            <a:avLst/>
          </a:prstGeom>
          <a:noFill/>
        </p:spPr>
        <p:txBody>
          <a:bodyPr wrap="square" lIns="91440" tIns="45720" rIns="91440" bIns="45720" rtlCol="0" anchor="t">
            <a:spAutoFit/>
          </a:bodyPr>
          <a:lstStyle/>
          <a:p>
            <a:r>
              <a:rPr lang="en-US" sz="2400" b="1" spc="-300" dirty="0">
                <a:latin typeface="Rockwell"/>
              </a:rPr>
              <a:t>2022 </a:t>
            </a:r>
            <a:r>
              <a:rPr lang="en-US" b="1" spc="-300" dirty="0">
                <a:latin typeface="Rockwell"/>
              </a:rPr>
              <a:t>-</a:t>
            </a:r>
            <a:r>
              <a:rPr lang="en-US" sz="2400" b="1" spc="-300" dirty="0">
                <a:latin typeface="Rockwell"/>
              </a:rPr>
              <a:t>2023  </a:t>
            </a:r>
            <a:endParaRPr lang="en-US" dirty="0"/>
          </a:p>
          <a:p>
            <a:r>
              <a:rPr lang="en-US" sz="2400" b="1" spc="-300" dirty="0">
                <a:latin typeface="Rockwell"/>
              </a:rPr>
              <a:t>        </a:t>
            </a:r>
            <a:r>
              <a:rPr lang="en-US" sz="4000" b="1" spc="-300" dirty="0">
                <a:latin typeface="Rockwell"/>
              </a:rPr>
              <a:t> </a:t>
            </a:r>
            <a:endParaRPr lang="en-US" sz="4000" dirty="0"/>
          </a:p>
        </p:txBody>
      </p:sp>
      <p:cxnSp>
        <p:nvCxnSpPr>
          <p:cNvPr id="17" name="Straight Connector 16"/>
          <p:cNvCxnSpPr/>
          <p:nvPr/>
        </p:nvCxnSpPr>
        <p:spPr>
          <a:xfrm>
            <a:off x="6608140" y="-19250"/>
            <a:ext cx="348498" cy="137393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910918" y="125566"/>
            <a:ext cx="698753" cy="725122"/>
          </a:xfrm>
          <a:prstGeom prst="rect">
            <a:avLst/>
          </a:prstGeom>
        </p:spPr>
      </p:pic>
      <p:sp>
        <p:nvSpPr>
          <p:cNvPr id="30" name="TextBox 29"/>
          <p:cNvSpPr txBox="1"/>
          <p:nvPr/>
        </p:nvSpPr>
        <p:spPr>
          <a:xfrm>
            <a:off x="211032" y="1498431"/>
            <a:ext cx="8750808" cy="861774"/>
          </a:xfrm>
          <a:prstGeom prst="rect">
            <a:avLst/>
          </a:prstGeom>
          <a:noFill/>
        </p:spPr>
        <p:txBody>
          <a:bodyPr wrap="square" rtlCol="0">
            <a:spAutoFit/>
          </a:bodyPr>
          <a:lstStyle/>
          <a:p>
            <a:pPr algn="ctr"/>
            <a:r>
              <a:rPr lang="en-US" sz="1200" b="1" dirty="0"/>
              <a:t>Pleasant Grove Elementary (PGE) has been identified as a</a:t>
            </a:r>
            <a:r>
              <a:rPr lang="en-US" sz="1400" b="1" dirty="0"/>
              <a:t> Title I</a:t>
            </a:r>
            <a:r>
              <a:rPr lang="en-US" sz="1200" b="1" dirty="0"/>
              <a:t> school as part of the ESSA (Every Student Succeeds Act).</a:t>
            </a:r>
            <a:r>
              <a:rPr lang="en-US" sz="1200" dirty="0"/>
              <a:t>  Title I is designed to support State and Local school reform efforts tied to challenging State academic Standards in order to reinforce and enhance efforts to improve teaching and learning for students.  Title I programs must be based on effective means of improving student achievement and include strategies to support parental involvement.  All Title I schools must jointly develop, with all parents, a written …</a:t>
            </a:r>
          </a:p>
        </p:txBody>
      </p:sp>
      <p:sp>
        <p:nvSpPr>
          <p:cNvPr id="31" name="Rectangle 30"/>
          <p:cNvSpPr/>
          <p:nvPr/>
        </p:nvSpPr>
        <p:spPr>
          <a:xfrm>
            <a:off x="251779" y="3391188"/>
            <a:ext cx="2770821" cy="2696054"/>
          </a:xfrm>
          <a:prstGeom prst="rect">
            <a:avLst/>
          </a:prstGeom>
          <a:solidFill>
            <a:srgbClr val="71E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71E5F5"/>
              </a:solidFill>
            </a:endParaRPr>
          </a:p>
        </p:txBody>
      </p:sp>
      <p:sp>
        <p:nvSpPr>
          <p:cNvPr id="34" name="TextBox 33"/>
          <p:cNvSpPr txBox="1"/>
          <p:nvPr/>
        </p:nvSpPr>
        <p:spPr>
          <a:xfrm>
            <a:off x="251779" y="3495619"/>
            <a:ext cx="2639668" cy="400110"/>
          </a:xfrm>
          <a:prstGeom prst="rect">
            <a:avLst/>
          </a:prstGeom>
          <a:noFill/>
        </p:spPr>
        <p:txBody>
          <a:bodyPr wrap="square" rtlCol="0">
            <a:spAutoFit/>
          </a:bodyPr>
          <a:lstStyle/>
          <a:p>
            <a:pPr algn="ctr"/>
            <a:r>
              <a:rPr lang="en-US" sz="2000" b="1" dirty="0">
                <a:latin typeface="Cambria" panose="02040503050406030204" pitchFamily="18" charset="0"/>
              </a:rPr>
              <a:t>What is it?</a:t>
            </a:r>
          </a:p>
        </p:txBody>
      </p:sp>
      <p:sp>
        <p:nvSpPr>
          <p:cNvPr id="35" name="Rectangle 34"/>
          <p:cNvSpPr/>
          <p:nvPr/>
        </p:nvSpPr>
        <p:spPr>
          <a:xfrm>
            <a:off x="174764" y="3486475"/>
            <a:ext cx="8858062" cy="400110"/>
          </a:xfrm>
          <a:prstGeom prst="rect">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71E5F5"/>
              </a:solidFill>
            </a:endParaRPr>
          </a:p>
        </p:txBody>
      </p:sp>
      <p:sp>
        <p:nvSpPr>
          <p:cNvPr id="36" name="TextBox 35"/>
          <p:cNvSpPr txBox="1"/>
          <p:nvPr/>
        </p:nvSpPr>
        <p:spPr>
          <a:xfrm>
            <a:off x="3247613" y="3495619"/>
            <a:ext cx="2741591" cy="400110"/>
          </a:xfrm>
          <a:prstGeom prst="rect">
            <a:avLst/>
          </a:prstGeom>
          <a:noFill/>
        </p:spPr>
        <p:txBody>
          <a:bodyPr wrap="square" rtlCol="0">
            <a:spAutoFit/>
          </a:bodyPr>
          <a:lstStyle/>
          <a:p>
            <a:pPr algn="ctr"/>
            <a:r>
              <a:rPr lang="en-US" sz="2000" b="1" dirty="0">
                <a:latin typeface="Cambria" panose="02040503050406030204" pitchFamily="18" charset="0"/>
              </a:rPr>
              <a:t>How is it revised?</a:t>
            </a:r>
          </a:p>
        </p:txBody>
      </p:sp>
      <p:sp>
        <p:nvSpPr>
          <p:cNvPr id="38" name="TextBox 37"/>
          <p:cNvSpPr txBox="1"/>
          <p:nvPr/>
        </p:nvSpPr>
        <p:spPr>
          <a:xfrm>
            <a:off x="6244497" y="3504763"/>
            <a:ext cx="2639668" cy="400110"/>
          </a:xfrm>
          <a:prstGeom prst="rect">
            <a:avLst/>
          </a:prstGeom>
          <a:noFill/>
        </p:spPr>
        <p:txBody>
          <a:bodyPr wrap="square" rtlCol="0">
            <a:spAutoFit/>
          </a:bodyPr>
          <a:lstStyle/>
          <a:p>
            <a:pPr algn="ctr"/>
            <a:r>
              <a:rPr lang="en-US" sz="2000" b="1" dirty="0">
                <a:latin typeface="Cambria" panose="02040503050406030204" pitchFamily="18" charset="0"/>
              </a:rPr>
              <a:t>Who is it for?</a:t>
            </a:r>
          </a:p>
        </p:txBody>
      </p:sp>
      <p:sp>
        <p:nvSpPr>
          <p:cNvPr id="40" name="TextBox 39"/>
          <p:cNvSpPr txBox="1"/>
          <p:nvPr/>
        </p:nvSpPr>
        <p:spPr>
          <a:xfrm>
            <a:off x="270743" y="3963584"/>
            <a:ext cx="2751857" cy="2123658"/>
          </a:xfrm>
          <a:prstGeom prst="rect">
            <a:avLst/>
          </a:prstGeom>
          <a:noFill/>
        </p:spPr>
        <p:txBody>
          <a:bodyPr wrap="square" rtlCol="0">
            <a:spAutoFit/>
          </a:bodyPr>
          <a:lstStyle/>
          <a:p>
            <a:r>
              <a:rPr lang="en-US" sz="1100" dirty="0"/>
              <a:t>PGE values the contributions and involvement of parents.  In order to establish an equal partnership for the common goal of improving student achievement this plan was developed.  </a:t>
            </a:r>
          </a:p>
          <a:p>
            <a:endParaRPr lang="en-US" sz="1100" dirty="0"/>
          </a:p>
          <a:p>
            <a:r>
              <a:rPr lang="en-US" sz="1100" dirty="0"/>
              <a:t>It explains the different ways PGE will provide opportunities to support and improve parent engagement, and how parents can help plan and participate in activities and events to promote student learning at school and at home.  </a:t>
            </a:r>
          </a:p>
        </p:txBody>
      </p:sp>
      <p:sp>
        <p:nvSpPr>
          <p:cNvPr id="41" name="TextBox 40"/>
          <p:cNvSpPr txBox="1"/>
          <p:nvPr/>
        </p:nvSpPr>
        <p:spPr>
          <a:xfrm>
            <a:off x="3247435" y="3902251"/>
            <a:ext cx="2741355" cy="1954381"/>
          </a:xfrm>
          <a:prstGeom prst="rect">
            <a:avLst/>
          </a:prstGeom>
          <a:noFill/>
        </p:spPr>
        <p:txBody>
          <a:bodyPr wrap="square" lIns="91440" tIns="45720" rIns="91440" bIns="45720" rtlCol="0" anchor="t">
            <a:spAutoFit/>
          </a:bodyPr>
          <a:lstStyle/>
          <a:p>
            <a:r>
              <a:rPr lang="en-US" sz="1100" dirty="0"/>
              <a:t>Every Fall and Spring, parents are invited to attend Input meetings at PGE to review and revise the Parent and Family Engagement Plan, 1% set aside in the Title I budget for family engagement activities, and the School-Parent Compact.  During the year, at various workshops and events, PGE welcomes input and comments from parents/guardians on these items which are then used to revise the plan for the coming year! </a:t>
            </a:r>
          </a:p>
        </p:txBody>
      </p:sp>
      <p:sp>
        <p:nvSpPr>
          <p:cNvPr id="42" name="TextBox 41"/>
          <p:cNvSpPr txBox="1"/>
          <p:nvPr/>
        </p:nvSpPr>
        <p:spPr>
          <a:xfrm>
            <a:off x="6192680" y="3963582"/>
            <a:ext cx="2751166" cy="1785104"/>
          </a:xfrm>
          <a:prstGeom prst="rect">
            <a:avLst/>
          </a:prstGeom>
          <a:noFill/>
        </p:spPr>
        <p:txBody>
          <a:bodyPr wrap="square" rtlCol="0">
            <a:spAutoFit/>
          </a:bodyPr>
          <a:lstStyle/>
          <a:p>
            <a:r>
              <a:rPr lang="en-US" sz="1100" dirty="0"/>
              <a:t>All students covered in the Title I, Part A program, and their families, are encouraged and invited to fully participate in the opportunities and events in this plan.  </a:t>
            </a:r>
          </a:p>
          <a:p>
            <a:endParaRPr lang="en-US" sz="1100" dirty="0"/>
          </a:p>
          <a:p>
            <a:r>
              <a:rPr lang="en-US" sz="1100" dirty="0"/>
              <a:t>We will provide full opportunities for parents with limited English, parents with disabilities, and parents of migrant children, to engage in events at PGE. (Childcare can also be arranged if needed.) </a:t>
            </a:r>
          </a:p>
        </p:txBody>
      </p:sp>
      <p:sp>
        <p:nvSpPr>
          <p:cNvPr id="43" name="TextBox 42"/>
          <p:cNvSpPr txBox="1"/>
          <p:nvPr/>
        </p:nvSpPr>
        <p:spPr>
          <a:xfrm>
            <a:off x="2891447" y="1042726"/>
            <a:ext cx="3467618" cy="338554"/>
          </a:xfrm>
          <a:prstGeom prst="rect">
            <a:avLst/>
          </a:prstGeom>
          <a:solidFill>
            <a:schemeClr val="bg1"/>
          </a:solidFill>
        </p:spPr>
        <p:txBody>
          <a:bodyPr wrap="square" lIns="91440" tIns="45720" rIns="91440" bIns="45720" rtlCol="0" anchor="t">
            <a:spAutoFit/>
          </a:bodyPr>
          <a:lstStyle/>
          <a:p>
            <a:pPr algn="ctr"/>
            <a:r>
              <a:rPr lang="en-US" sz="1600" b="1" i="1" dirty="0">
                <a:latin typeface="Cambria"/>
                <a:ea typeface="Cambria"/>
              </a:rPr>
              <a:t>Revised September 19, 2022</a:t>
            </a:r>
          </a:p>
        </p:txBody>
      </p:sp>
      <p:sp>
        <p:nvSpPr>
          <p:cNvPr id="44" name="TextBox 43"/>
          <p:cNvSpPr txBox="1"/>
          <p:nvPr/>
        </p:nvSpPr>
        <p:spPr>
          <a:xfrm>
            <a:off x="3330343" y="6173286"/>
            <a:ext cx="5569194" cy="430887"/>
          </a:xfrm>
          <a:prstGeom prst="rect">
            <a:avLst/>
          </a:prstGeom>
          <a:noFill/>
        </p:spPr>
        <p:txBody>
          <a:bodyPr wrap="square" lIns="91440" tIns="45720" rIns="91440" bIns="45720" rtlCol="0" anchor="t">
            <a:spAutoFit/>
          </a:bodyPr>
          <a:lstStyle/>
          <a:p>
            <a:r>
              <a:rPr lang="en-US" sz="1100" dirty="0"/>
              <a:t> The plan is also posted on the school website and social media.  Parents can also retrieve a copy of the plan in Rm#210, our Family Resource Center. </a:t>
            </a:r>
          </a:p>
        </p:txBody>
      </p:sp>
      <p:sp>
        <p:nvSpPr>
          <p:cNvPr id="47" name="Rectangle 46"/>
          <p:cNvSpPr/>
          <p:nvPr/>
        </p:nvSpPr>
        <p:spPr>
          <a:xfrm>
            <a:off x="251779" y="6182430"/>
            <a:ext cx="8692068" cy="591020"/>
          </a:xfrm>
          <a:prstGeom prst="rect">
            <a:avLst/>
          </a:prstGeom>
          <a:noFill/>
          <a:ln w="3810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71E5F5"/>
              </a:solidFill>
            </a:endParaRPr>
          </a:p>
        </p:txBody>
      </p:sp>
      <p:sp>
        <p:nvSpPr>
          <p:cNvPr id="48" name="TextBox 47"/>
          <p:cNvSpPr txBox="1"/>
          <p:nvPr/>
        </p:nvSpPr>
        <p:spPr>
          <a:xfrm>
            <a:off x="266329" y="6266675"/>
            <a:ext cx="2722620" cy="400110"/>
          </a:xfrm>
          <a:prstGeom prst="rect">
            <a:avLst/>
          </a:prstGeom>
          <a:noFill/>
        </p:spPr>
        <p:txBody>
          <a:bodyPr wrap="square" rtlCol="0">
            <a:spAutoFit/>
          </a:bodyPr>
          <a:lstStyle/>
          <a:p>
            <a:pPr algn="ctr"/>
            <a:r>
              <a:rPr lang="en-US" sz="2000" b="1" dirty="0">
                <a:latin typeface="Cambria" panose="02040503050406030204" pitchFamily="18" charset="0"/>
              </a:rPr>
              <a:t>Where is it available?</a:t>
            </a:r>
          </a:p>
        </p:txBody>
      </p:sp>
      <p:sp>
        <p:nvSpPr>
          <p:cNvPr id="49" name="Right Arrow 48"/>
          <p:cNvSpPr/>
          <p:nvPr/>
        </p:nvSpPr>
        <p:spPr>
          <a:xfrm>
            <a:off x="2958327" y="6256976"/>
            <a:ext cx="362391" cy="484632"/>
          </a:xfrm>
          <a:prstGeom prst="right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TextBox 49"/>
          <p:cNvSpPr txBox="1"/>
          <p:nvPr/>
        </p:nvSpPr>
        <p:spPr>
          <a:xfrm>
            <a:off x="1358858" y="210969"/>
            <a:ext cx="5369202" cy="861774"/>
          </a:xfrm>
          <a:prstGeom prst="rect">
            <a:avLst/>
          </a:prstGeom>
          <a:noFill/>
        </p:spPr>
        <p:txBody>
          <a:bodyPr wrap="square" rtlCol="0">
            <a:spAutoFit/>
          </a:bodyPr>
          <a:lstStyle/>
          <a:p>
            <a:r>
              <a:rPr lang="en-US" sz="3000" b="1" dirty="0">
                <a:latin typeface="Rockwell" panose="02060603020205020403" pitchFamily="18" charset="0"/>
              </a:rPr>
              <a:t>Pleasant Grove Elementary </a:t>
            </a:r>
          </a:p>
          <a:p>
            <a:r>
              <a:rPr lang="en-US" sz="2000" b="1" dirty="0">
                <a:latin typeface="Rockwell" panose="02060603020205020403" pitchFamily="18" charset="0"/>
              </a:rPr>
              <a:t>STEM School</a:t>
            </a:r>
          </a:p>
        </p:txBody>
      </p:sp>
    </p:spTree>
    <p:extLst>
      <p:ext uri="{BB962C8B-B14F-4D97-AF65-F5344CB8AC3E}">
        <p14:creationId xmlns:p14="http://schemas.microsoft.com/office/powerpoint/2010/main" val="2689601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471637" y="1"/>
            <a:ext cx="8514524" cy="12954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16200000">
            <a:off x="702684" y="601680"/>
            <a:ext cx="926173" cy="296040"/>
          </a:xfrm>
          <a:prstGeom prst="rect">
            <a:avLst/>
          </a:prstGeom>
          <a:solidFill>
            <a:srgbClr val="CCFF99">
              <a:alpha val="6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71E5F5"/>
              </a:solidFill>
            </a:endParaRPr>
          </a:p>
        </p:txBody>
      </p:sp>
      <p:sp>
        <p:nvSpPr>
          <p:cNvPr id="11" name="Rectangle 10"/>
          <p:cNvSpPr/>
          <p:nvPr/>
        </p:nvSpPr>
        <p:spPr>
          <a:xfrm>
            <a:off x="622479" y="961840"/>
            <a:ext cx="883515" cy="342508"/>
          </a:xfrm>
          <a:prstGeom prst="rect">
            <a:avLst/>
          </a:prstGeom>
          <a:solidFill>
            <a:srgbClr val="FF6699">
              <a:alpha val="6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71E5F5"/>
              </a:solidFill>
            </a:endParaRPr>
          </a:p>
        </p:txBody>
      </p:sp>
      <p:sp>
        <p:nvSpPr>
          <p:cNvPr id="5" name="TextBox 4"/>
          <p:cNvSpPr txBox="1"/>
          <p:nvPr/>
        </p:nvSpPr>
        <p:spPr>
          <a:xfrm>
            <a:off x="1358858" y="210969"/>
            <a:ext cx="5369202" cy="861774"/>
          </a:xfrm>
          <a:prstGeom prst="rect">
            <a:avLst/>
          </a:prstGeom>
          <a:noFill/>
        </p:spPr>
        <p:txBody>
          <a:bodyPr wrap="square" rtlCol="0">
            <a:spAutoFit/>
          </a:bodyPr>
          <a:lstStyle/>
          <a:p>
            <a:r>
              <a:rPr lang="en-US" sz="3000" b="1" dirty="0">
                <a:latin typeface="Rockwell" panose="02060603020205020403" pitchFamily="18" charset="0"/>
              </a:rPr>
              <a:t>Pleasant Grove Elementary </a:t>
            </a:r>
          </a:p>
          <a:p>
            <a:r>
              <a:rPr lang="en-US" sz="2000" b="1" dirty="0">
                <a:latin typeface="Rockwell" panose="02060603020205020403" pitchFamily="18" charset="0"/>
              </a:rPr>
              <a:t>                           STEM School</a:t>
            </a:r>
          </a:p>
        </p:txBody>
      </p:sp>
      <p:sp>
        <p:nvSpPr>
          <p:cNvPr id="9" name="Rectangle 8"/>
          <p:cNvSpPr/>
          <p:nvPr/>
        </p:nvSpPr>
        <p:spPr>
          <a:xfrm>
            <a:off x="191699" y="211456"/>
            <a:ext cx="883515" cy="859105"/>
          </a:xfrm>
          <a:prstGeom prst="rect">
            <a:avLst/>
          </a:prstGeom>
          <a:solidFill>
            <a:srgbClr val="71E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71E5F5"/>
              </a:solidFill>
            </a:endParaRPr>
          </a:p>
        </p:txBody>
      </p:sp>
      <p:pic>
        <p:nvPicPr>
          <p:cNvPr id="4" name="Picture 3" descr="Image result for paw print transparent"/>
          <p:cNvPicPr>
            <a:picLocks noChangeAspect="1" noChangeArrowheads="1"/>
          </p:cNvPicPr>
          <p:nvPr/>
        </p:nvPicPr>
        <p:blipFill>
          <a:blip r:embed="rId2" cstate="print">
            <a:duotone>
              <a:prstClr val="black"/>
              <a:schemeClr val="tx2">
                <a:tint val="45000"/>
                <a:satMod val="400000"/>
              </a:schemeClr>
            </a:duotone>
            <a:extLst>
              <a:ext uri="{BEBA8EAE-BF5A-486C-A8C5-ECC9F3942E4B}">
                <a14:imgProps xmlns:a14="http://schemas.microsoft.com/office/drawing/2010/main">
                  <a14:imgLayer r:embed="rId3">
                    <a14:imgEffect>
                      <a14:artisticPencilGrayscale/>
                    </a14:imgEffect>
                    <a14:imgEffect>
                      <a14:brightnessContrast bright="40000" contrast="20000"/>
                    </a14:imgEffect>
                  </a14:imgLayer>
                </a14:imgProps>
              </a:ext>
              <a:ext uri="{28A0092B-C50C-407E-A947-70E740481C1C}">
                <a14:useLocalDpi xmlns:a14="http://schemas.microsoft.com/office/drawing/2010/main" val="0"/>
              </a:ext>
            </a:extLst>
          </a:blip>
          <a:srcRect/>
          <a:stretch>
            <a:fillRect/>
          </a:stretch>
        </p:blipFill>
        <p:spPr bwMode="auto">
          <a:xfrm>
            <a:off x="306643" y="296238"/>
            <a:ext cx="653625" cy="689539"/>
          </a:xfrm>
          <a:prstGeom prst="rect">
            <a:avLst/>
          </a:prstGeom>
          <a:noFill/>
          <a:effectLst>
            <a:glow rad="50800">
              <a:schemeClr val="bg1"/>
            </a:glow>
          </a:effectLst>
          <a:extLst>
            <a:ext uri="{909E8E84-426E-40DD-AFC4-6F175D3DCCD1}">
              <a14:hiddenFill xmlns:a14="http://schemas.microsoft.com/office/drawing/2010/main">
                <a:solidFill>
                  <a:srgbClr val="FFFFFF"/>
                </a:solidFill>
              </a14:hiddenFill>
            </a:ext>
          </a:extLst>
        </p:spPr>
      </p:pic>
      <p:sp>
        <p:nvSpPr>
          <p:cNvPr id="10" name="Rectangle 9"/>
          <p:cNvSpPr/>
          <p:nvPr/>
        </p:nvSpPr>
        <p:spPr>
          <a:xfrm>
            <a:off x="124324" y="139615"/>
            <a:ext cx="1024471" cy="996167"/>
          </a:xfrm>
          <a:prstGeom prst="rect">
            <a:avLst/>
          </a:prstGeom>
          <a:noFill/>
          <a:ln w="57150">
            <a:solidFill>
              <a:srgbClr val="71E5F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71E5F5"/>
              </a:solidFill>
            </a:endParaRPr>
          </a:p>
        </p:txBody>
      </p:sp>
      <p:cxnSp>
        <p:nvCxnSpPr>
          <p:cNvPr id="14" name="Straight Connector 13"/>
          <p:cNvCxnSpPr/>
          <p:nvPr/>
        </p:nvCxnSpPr>
        <p:spPr>
          <a:xfrm flipV="1">
            <a:off x="1313140" y="1066538"/>
            <a:ext cx="5561794" cy="178"/>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7571955" y="31241"/>
            <a:ext cx="1460871" cy="830997"/>
          </a:xfrm>
          <a:prstGeom prst="rect">
            <a:avLst/>
          </a:prstGeom>
          <a:noFill/>
        </p:spPr>
        <p:txBody>
          <a:bodyPr wrap="square" lIns="91440" tIns="45720" rIns="91440" bIns="45720" rtlCol="0" anchor="t">
            <a:spAutoFit/>
          </a:bodyPr>
          <a:lstStyle/>
          <a:p>
            <a:r>
              <a:rPr lang="en-US" sz="2400" b="1" spc="-300" dirty="0">
                <a:latin typeface="Rockwell"/>
              </a:rPr>
              <a:t>2022 –2023</a:t>
            </a:r>
            <a:endParaRPr lang="en-US" sz="2400" dirty="0">
              <a:cs typeface="Calibri"/>
            </a:endParaRPr>
          </a:p>
          <a:p>
            <a:r>
              <a:rPr lang="en-US" sz="2400" b="1" spc="-300" dirty="0">
                <a:latin typeface="Rockwell"/>
              </a:rPr>
              <a:t>        </a:t>
            </a:r>
            <a:endParaRPr lang="en-US" sz="2400" b="1" spc="-300">
              <a:latin typeface="Rockwell" panose="02060603020205020403" pitchFamily="18" charset="0"/>
            </a:endParaRPr>
          </a:p>
        </p:txBody>
      </p:sp>
      <p:cxnSp>
        <p:nvCxnSpPr>
          <p:cNvPr id="17" name="Straight Connector 16"/>
          <p:cNvCxnSpPr/>
          <p:nvPr/>
        </p:nvCxnSpPr>
        <p:spPr>
          <a:xfrm>
            <a:off x="6608140" y="-19250"/>
            <a:ext cx="348498" cy="137393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871504" y="76299"/>
            <a:ext cx="698753" cy="725122"/>
          </a:xfrm>
          <a:prstGeom prst="rect">
            <a:avLst/>
          </a:prstGeom>
        </p:spPr>
      </p:pic>
      <p:sp>
        <p:nvSpPr>
          <p:cNvPr id="31" name="Rectangle 30"/>
          <p:cNvSpPr/>
          <p:nvPr/>
        </p:nvSpPr>
        <p:spPr>
          <a:xfrm>
            <a:off x="122571" y="3845402"/>
            <a:ext cx="2509247" cy="2828873"/>
          </a:xfrm>
          <a:prstGeom prst="rect">
            <a:avLst/>
          </a:prstGeom>
          <a:solidFill>
            <a:srgbClr val="CC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71E5F5"/>
              </a:solidFill>
            </a:endParaRPr>
          </a:p>
        </p:txBody>
      </p:sp>
      <p:sp>
        <p:nvSpPr>
          <p:cNvPr id="32" name="Rectangle 31"/>
          <p:cNvSpPr/>
          <p:nvPr/>
        </p:nvSpPr>
        <p:spPr>
          <a:xfrm>
            <a:off x="2678091" y="1314889"/>
            <a:ext cx="6304436" cy="1687633"/>
          </a:xfrm>
          <a:prstGeom prst="rect">
            <a:avLst/>
          </a:prstGeom>
          <a:solidFill>
            <a:srgbClr val="71E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71E5F5"/>
              </a:solidFill>
            </a:endParaRPr>
          </a:p>
        </p:txBody>
      </p:sp>
      <p:sp>
        <p:nvSpPr>
          <p:cNvPr id="33" name="Rectangle 32"/>
          <p:cNvSpPr/>
          <p:nvPr/>
        </p:nvSpPr>
        <p:spPr>
          <a:xfrm>
            <a:off x="2684486" y="3974309"/>
            <a:ext cx="6329785" cy="2650816"/>
          </a:xfrm>
          <a:prstGeom prst="rect">
            <a:avLst/>
          </a:prstGeom>
          <a:solidFill>
            <a:srgbClr val="FF66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71E5F5"/>
              </a:solidFill>
            </a:endParaRPr>
          </a:p>
        </p:txBody>
      </p:sp>
      <p:sp>
        <p:nvSpPr>
          <p:cNvPr id="36" name="TextBox 35"/>
          <p:cNvSpPr txBox="1"/>
          <p:nvPr/>
        </p:nvSpPr>
        <p:spPr>
          <a:xfrm>
            <a:off x="2629605" y="1423543"/>
            <a:ext cx="6550681" cy="400110"/>
          </a:xfrm>
          <a:prstGeom prst="rect">
            <a:avLst/>
          </a:prstGeom>
          <a:noFill/>
        </p:spPr>
        <p:txBody>
          <a:bodyPr wrap="square" rtlCol="0">
            <a:spAutoFit/>
          </a:bodyPr>
          <a:lstStyle/>
          <a:p>
            <a:pPr algn="ctr"/>
            <a:r>
              <a:rPr lang="en-US" sz="2000" b="1" dirty="0">
                <a:latin typeface="Rockwell" panose="02060603020205020403" pitchFamily="18" charset="0"/>
              </a:rPr>
              <a:t>PGE FY22-23 Academic Goals</a:t>
            </a:r>
          </a:p>
        </p:txBody>
      </p:sp>
      <p:sp>
        <p:nvSpPr>
          <p:cNvPr id="37" name="Rectangle 36"/>
          <p:cNvSpPr/>
          <p:nvPr/>
        </p:nvSpPr>
        <p:spPr>
          <a:xfrm>
            <a:off x="2365830" y="1510231"/>
            <a:ext cx="6721425" cy="400110"/>
          </a:xfrm>
          <a:prstGeom prst="rect">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71E5F5"/>
              </a:solidFill>
            </a:endParaRPr>
          </a:p>
        </p:txBody>
      </p:sp>
      <p:sp>
        <p:nvSpPr>
          <p:cNvPr id="38" name="TextBox 37"/>
          <p:cNvSpPr txBox="1"/>
          <p:nvPr/>
        </p:nvSpPr>
        <p:spPr>
          <a:xfrm>
            <a:off x="2479922" y="3118370"/>
            <a:ext cx="6481918" cy="412956"/>
          </a:xfrm>
          <a:prstGeom prst="rect">
            <a:avLst/>
          </a:prstGeom>
          <a:noFill/>
        </p:spPr>
        <p:txBody>
          <a:bodyPr wrap="square" rtlCol="0">
            <a:spAutoFit/>
          </a:bodyPr>
          <a:lstStyle/>
          <a:p>
            <a:pPr algn="ctr"/>
            <a:r>
              <a:rPr lang="en-US" sz="2000" b="1" dirty="0">
                <a:latin typeface="Rockwell" panose="02060603020205020403" pitchFamily="18" charset="0"/>
              </a:rPr>
              <a:t>SNAPSHOT of PGE Events for FY22-23</a:t>
            </a:r>
          </a:p>
        </p:txBody>
      </p:sp>
      <p:sp>
        <p:nvSpPr>
          <p:cNvPr id="41" name="TextBox 40"/>
          <p:cNvSpPr txBox="1"/>
          <p:nvPr/>
        </p:nvSpPr>
        <p:spPr>
          <a:xfrm>
            <a:off x="2687572" y="1824045"/>
            <a:ext cx="6286298" cy="1171731"/>
          </a:xfrm>
          <a:prstGeom prst="rect">
            <a:avLst/>
          </a:prstGeom>
          <a:noFill/>
        </p:spPr>
        <p:txBody>
          <a:bodyPr wrap="square" lIns="91440" tIns="45720" rIns="91440" bIns="45720" rtlCol="0" anchor="t">
            <a:spAutoFit/>
          </a:bodyPr>
          <a:lstStyle/>
          <a:p>
            <a:pPr marL="171450" lvl="0" indent="-171450">
              <a:lnSpc>
                <a:spcPct val="150000"/>
              </a:lnSpc>
              <a:buFont typeface="Wingdings" panose="05000000000000000000" pitchFamily="2" charset="2"/>
              <a:buChar char="v"/>
            </a:pPr>
            <a:r>
              <a:rPr lang="en-US" sz="1200" dirty="0"/>
              <a:t>Increase the percentage of students in English Language Arts on or above grade level in  grades 3 - 5 by 5% on Georgia Milestones by the end of school year 2023. </a:t>
            </a:r>
          </a:p>
          <a:p>
            <a:pPr marL="171450" indent="-171450">
              <a:lnSpc>
                <a:spcPct val="150000"/>
              </a:lnSpc>
              <a:buFont typeface="Wingdings"/>
              <a:buChar char="v"/>
            </a:pPr>
            <a:r>
              <a:rPr lang="en-US" sz="1200" dirty="0"/>
              <a:t>Increase the percentage of students in Mathematics on or above grade level in  grades 3 - 5 by 5% on Georgia Milestones by the end of school year 2023.</a:t>
            </a:r>
            <a:endParaRPr lang="en-US" sz="1200">
              <a:cs typeface="Calibri" panose="020F0502020204030204"/>
            </a:endParaRPr>
          </a:p>
        </p:txBody>
      </p:sp>
      <p:sp>
        <p:nvSpPr>
          <p:cNvPr id="42" name="TextBox 41"/>
          <p:cNvSpPr txBox="1"/>
          <p:nvPr/>
        </p:nvSpPr>
        <p:spPr>
          <a:xfrm>
            <a:off x="2700548" y="4020158"/>
            <a:ext cx="6281031" cy="3039294"/>
          </a:xfrm>
          <a:prstGeom prst="rect">
            <a:avLst/>
          </a:prstGeom>
          <a:noFill/>
        </p:spPr>
        <p:txBody>
          <a:bodyPr wrap="square" lIns="91440" tIns="45720" rIns="91440" bIns="45720" rtlCol="0" anchor="t">
            <a:spAutoFit/>
          </a:bodyPr>
          <a:lstStyle/>
          <a:p>
            <a:pPr>
              <a:buFont typeface="Arial" panose="020B0604020202020204" pitchFamily="34" charset="0"/>
              <a:buChar char="•"/>
            </a:pPr>
            <a:r>
              <a:rPr lang="en-US" sz="1200" u="sng" dirty="0">
                <a:latin typeface="Cambria"/>
                <a:ea typeface="Cambria"/>
              </a:rPr>
              <a:t> </a:t>
            </a:r>
            <a:r>
              <a:rPr lang="en-US" sz="1200" b="1" u="sng" dirty="0">
                <a:latin typeface="Cambria"/>
                <a:ea typeface="Cambria"/>
              </a:rPr>
              <a:t>Annual Title I Parent Meeting/Curriculum Night  September 1, 2022</a:t>
            </a:r>
          </a:p>
          <a:p>
            <a:r>
              <a:rPr lang="en-US" sz="1050" dirty="0">
                <a:latin typeface="Cambria"/>
                <a:ea typeface="Cambria"/>
              </a:rPr>
              <a:t>Inform parents of the school's participation in the Title I program and parent's rights to be involved. The school will share the Title School Wide Plan, and budget (including the 1%Family &amp; Parent Engagement budget)</a:t>
            </a:r>
          </a:p>
          <a:p>
            <a:pPr>
              <a:buFont typeface="Arial" panose="020B0604020202020204" pitchFamily="34" charset="0"/>
              <a:buChar char="•"/>
            </a:pPr>
            <a:r>
              <a:rPr lang="en-US" sz="1200" b="1" u="sng" dirty="0">
                <a:latin typeface="Cambria"/>
                <a:ea typeface="Cambria"/>
              </a:rPr>
              <a:t>Family Resource Meet and Greet – </a:t>
            </a:r>
            <a:r>
              <a:rPr kumimoji="0" lang="en-US" sz="1200" b="1" i="0" u="sng" strike="noStrike" kern="1200" cap="none" spc="0" normalizeH="0" baseline="0" noProof="0" dirty="0">
                <a:ln>
                  <a:noFill/>
                </a:ln>
                <a:effectLst/>
                <a:uLnTx/>
                <a:uFillTx/>
                <a:latin typeface="Cambria"/>
                <a:ea typeface="Cambria"/>
              </a:rPr>
              <a:t>October </a:t>
            </a:r>
            <a:r>
              <a:rPr lang="en-US" sz="1200" b="1" u="sng" dirty="0">
                <a:latin typeface="Cambria"/>
                <a:ea typeface="Cambria"/>
              </a:rPr>
              <a:t>14,2022</a:t>
            </a:r>
            <a:endParaRPr lang="en-US" sz="1200" b="1" u="sng" dirty="0">
              <a:latin typeface="Cambria"/>
              <a:ea typeface="Cambria"/>
              <a:cs typeface="Calibri" panose="020F0502020204030204"/>
            </a:endParaRPr>
          </a:p>
          <a:p>
            <a:r>
              <a:rPr lang="en-US" sz="1200" dirty="0">
                <a:latin typeface="Cambria"/>
                <a:ea typeface="Cambria"/>
              </a:rPr>
              <a:t>Learn how to monitor your child's progress, acquire educational resources to help your child at home, pick up PGE's Parent Compact and Parent &amp; Family engagement plan in room 210. </a:t>
            </a:r>
          </a:p>
          <a:p>
            <a:pPr>
              <a:buFont typeface="Arial" panose="020B0604020202020204" pitchFamily="34" charset="0"/>
              <a:buChar char="•"/>
            </a:pPr>
            <a:r>
              <a:rPr lang="en-US" sz="1200" b="1" u="sng" dirty="0">
                <a:latin typeface="Cambria"/>
                <a:ea typeface="Cambria"/>
              </a:rPr>
              <a:t>Santa STEM Night- December 2, 2022</a:t>
            </a:r>
          </a:p>
          <a:p>
            <a:r>
              <a:rPr lang="en-US" sz="1200" dirty="0">
                <a:latin typeface="Cambria"/>
                <a:ea typeface="Cambria"/>
              </a:rPr>
              <a:t>This event will parents showcase our STEM program. Parents will participate in a STEM Family Challenge. </a:t>
            </a:r>
            <a:endParaRPr lang="en-US" sz="1200">
              <a:latin typeface="Cambria"/>
              <a:ea typeface="Cambria"/>
            </a:endParaRPr>
          </a:p>
          <a:p>
            <a:pPr>
              <a:buFont typeface="Arial" panose="020B0604020202020204" pitchFamily="34" charset="0"/>
              <a:buChar char="•"/>
            </a:pPr>
            <a:r>
              <a:rPr lang="en-US" sz="1200" b="1" u="sng" dirty="0">
                <a:latin typeface="Cambria"/>
                <a:ea typeface="Cambria"/>
              </a:rPr>
              <a:t>GA Milestones Test Prep Workshop – March 23, 2023</a:t>
            </a:r>
          </a:p>
          <a:p>
            <a:r>
              <a:rPr lang="en-US" sz="1200" dirty="0">
                <a:latin typeface="Cambria"/>
                <a:ea typeface="Cambria"/>
              </a:rPr>
              <a:t>Provide an explanation about the assessment used to measure student progress and achievements and how to interpret student test results </a:t>
            </a:r>
          </a:p>
          <a:p>
            <a:pPr>
              <a:buFont typeface="Arial" panose="020B0604020202020204" pitchFamily="34" charset="0"/>
              <a:buChar char="•"/>
            </a:pPr>
            <a:r>
              <a:rPr lang="en-US" sz="1200" b="1" dirty="0">
                <a:latin typeface="Cambria"/>
                <a:ea typeface="Cambria"/>
              </a:rPr>
              <a:t>STEM Market Day-May 5, 2023</a:t>
            </a:r>
            <a:endParaRPr lang="en-US" sz="1200" b="1" dirty="0">
              <a:latin typeface="Cambria" panose="02040503050406030204" pitchFamily="18" charset="0"/>
              <a:ea typeface="Cambria"/>
            </a:endParaRPr>
          </a:p>
          <a:p>
            <a:endParaRPr lang="en-US" sz="1600" dirty="0">
              <a:latin typeface="Cambria" panose="02040503050406030204" pitchFamily="18" charset="0"/>
              <a:ea typeface="Cambria"/>
              <a:cs typeface="Calibri" panose="020F0502020204030204"/>
            </a:endParaRPr>
          </a:p>
          <a:p>
            <a:endParaRPr lang="en-US" sz="1000" dirty="0">
              <a:cs typeface="Calibri" panose="020F0502020204030204"/>
            </a:endParaRPr>
          </a:p>
        </p:txBody>
      </p:sp>
      <p:sp>
        <p:nvSpPr>
          <p:cNvPr id="28" name="Rectangle 27"/>
          <p:cNvSpPr/>
          <p:nvPr/>
        </p:nvSpPr>
        <p:spPr>
          <a:xfrm>
            <a:off x="187184" y="1337266"/>
            <a:ext cx="2410002" cy="2461261"/>
          </a:xfrm>
          <a:prstGeom prst="rect">
            <a:avLst/>
          </a:prstGeom>
          <a:noFill/>
          <a:ln w="57150">
            <a:solidFill>
              <a:srgbClr val="CCFF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71E5F5"/>
              </a:solidFill>
            </a:endParaRPr>
          </a:p>
        </p:txBody>
      </p:sp>
      <p:sp>
        <p:nvSpPr>
          <p:cNvPr id="45" name="TextBox 44"/>
          <p:cNvSpPr txBox="1"/>
          <p:nvPr/>
        </p:nvSpPr>
        <p:spPr>
          <a:xfrm>
            <a:off x="313135" y="4542037"/>
            <a:ext cx="2285776" cy="2139047"/>
          </a:xfrm>
          <a:prstGeom prst="rect">
            <a:avLst/>
          </a:prstGeom>
          <a:noFill/>
        </p:spPr>
        <p:txBody>
          <a:bodyPr wrap="square" lIns="91440" tIns="45720" rIns="91440" bIns="45720" rtlCol="0" anchor="t">
            <a:spAutoFit/>
          </a:bodyPr>
          <a:lstStyle/>
          <a:p>
            <a:pPr algn="ctr">
              <a:spcBef>
                <a:spcPts val="300"/>
              </a:spcBef>
            </a:pPr>
            <a:r>
              <a:rPr lang="en-US" sz="950" dirty="0"/>
              <a:t>As part of this plan, PGE families develop a School-Parent Compact. This agreement that parents, students, and teachers develop together explains how parents and teachers will work together to make sure all students reach grade level standards.  The compacts are reviewed and updated annually based on feedback from parents, students, and teachers during Input meetings or through survey data.  School-Parent Compacts are kept in Rm# 210, PGE’s Family Resource Center, for Parents/Guardians to review at any time! </a:t>
            </a:r>
            <a:endParaRPr lang="en-US" sz="950" dirty="0">
              <a:latin typeface="Cambria" panose="02040503050406030204" pitchFamily="18" charset="0"/>
              <a:ea typeface="Times New Roman" panose="02020603050405020304" pitchFamily="18" charset="0"/>
            </a:endParaRPr>
          </a:p>
        </p:txBody>
      </p:sp>
      <p:sp>
        <p:nvSpPr>
          <p:cNvPr id="46" name="TextBox 45"/>
          <p:cNvSpPr txBox="1"/>
          <p:nvPr/>
        </p:nvSpPr>
        <p:spPr>
          <a:xfrm>
            <a:off x="211537" y="3881446"/>
            <a:ext cx="2476622" cy="656270"/>
          </a:xfrm>
          <a:prstGeom prst="rect">
            <a:avLst/>
          </a:prstGeom>
          <a:noFill/>
        </p:spPr>
        <p:txBody>
          <a:bodyPr wrap="square" rtlCol="0">
            <a:spAutoFit/>
          </a:bodyPr>
          <a:lstStyle/>
          <a:p>
            <a:pPr algn="ctr"/>
            <a:r>
              <a:rPr lang="en-US" b="1" dirty="0">
                <a:latin typeface="Rockwell" panose="02060603020205020403" pitchFamily="18" charset="0"/>
              </a:rPr>
              <a:t>School-Parent Compact</a:t>
            </a:r>
          </a:p>
        </p:txBody>
      </p:sp>
      <p:sp>
        <p:nvSpPr>
          <p:cNvPr id="47" name="Rectangle 46"/>
          <p:cNvSpPr/>
          <p:nvPr/>
        </p:nvSpPr>
        <p:spPr>
          <a:xfrm>
            <a:off x="380543" y="3868577"/>
            <a:ext cx="2119702" cy="677109"/>
          </a:xfrm>
          <a:prstGeom prst="rect">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71E5F5"/>
              </a:solidFill>
            </a:endParaRPr>
          </a:p>
        </p:txBody>
      </p:sp>
      <p:sp>
        <p:nvSpPr>
          <p:cNvPr id="48" name="Rectangle 47"/>
          <p:cNvSpPr/>
          <p:nvPr/>
        </p:nvSpPr>
        <p:spPr>
          <a:xfrm>
            <a:off x="2693279" y="3000343"/>
            <a:ext cx="6321886" cy="1017546"/>
          </a:xfrm>
          <a:prstGeom prst="rect">
            <a:avLst/>
          </a:prstGeom>
          <a:noFill/>
          <a:ln w="57150">
            <a:solidFill>
              <a:srgbClr val="FF66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71E5F5"/>
              </a:solidFill>
            </a:endParaRPr>
          </a:p>
        </p:txBody>
      </p:sp>
      <p:sp>
        <p:nvSpPr>
          <p:cNvPr id="50" name="TextBox 49"/>
          <p:cNvSpPr txBox="1"/>
          <p:nvPr/>
        </p:nvSpPr>
        <p:spPr>
          <a:xfrm>
            <a:off x="2819426" y="3424125"/>
            <a:ext cx="6105709" cy="553998"/>
          </a:xfrm>
          <a:prstGeom prst="rect">
            <a:avLst/>
          </a:prstGeom>
          <a:noFill/>
        </p:spPr>
        <p:txBody>
          <a:bodyPr wrap="square" lIns="91440" tIns="45720" rIns="91440" bIns="45720" rtlCol="0" anchor="t">
            <a:spAutoFit/>
          </a:bodyPr>
          <a:lstStyle/>
          <a:p>
            <a:r>
              <a:rPr lang="en-US" sz="1000" dirty="0"/>
              <a:t>Below is a brief snapshot of some of the events PGE will host to build capacity for strong parental involvement and to support a partnership between our school, parents, and the community.  Parent workshops and meetings will be available at various times and formats (online/in-person). Regular meetings can be requested by parents. </a:t>
            </a:r>
            <a:endParaRPr lang="en-US" dirty="0"/>
          </a:p>
        </p:txBody>
      </p:sp>
      <p:sp>
        <p:nvSpPr>
          <p:cNvPr id="52" name="TextBox 51"/>
          <p:cNvSpPr txBox="1"/>
          <p:nvPr/>
        </p:nvSpPr>
        <p:spPr>
          <a:xfrm>
            <a:off x="4906404" y="890491"/>
            <a:ext cx="3962990" cy="371574"/>
          </a:xfrm>
          <a:prstGeom prst="rect">
            <a:avLst/>
          </a:prstGeom>
          <a:solidFill>
            <a:schemeClr val="bg1"/>
          </a:solidFill>
        </p:spPr>
        <p:txBody>
          <a:bodyPr wrap="square" rtlCol="0">
            <a:spAutoFit/>
          </a:bodyPr>
          <a:lstStyle/>
          <a:p>
            <a:pPr algn="ctr"/>
            <a:r>
              <a:rPr lang="en-US" b="1" i="1" dirty="0">
                <a:latin typeface="Cambria" panose="02040503050406030204" pitchFamily="18" charset="0"/>
              </a:rPr>
              <a:t>Parent &amp; Family Engagement Plan</a:t>
            </a:r>
          </a:p>
        </p:txBody>
      </p:sp>
      <p:sp>
        <p:nvSpPr>
          <p:cNvPr id="2" name="Oval 1"/>
          <p:cNvSpPr/>
          <p:nvPr/>
        </p:nvSpPr>
        <p:spPr>
          <a:xfrm>
            <a:off x="8662218" y="6372169"/>
            <a:ext cx="660457" cy="6697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p:cNvSpPr txBox="1"/>
          <p:nvPr/>
        </p:nvSpPr>
        <p:spPr>
          <a:xfrm>
            <a:off x="8799870" y="6447962"/>
            <a:ext cx="131405" cy="369332"/>
          </a:xfrm>
          <a:prstGeom prst="rect">
            <a:avLst/>
          </a:prstGeom>
          <a:solidFill>
            <a:schemeClr val="bg1"/>
          </a:solidFill>
        </p:spPr>
        <p:txBody>
          <a:bodyPr wrap="square" rtlCol="0">
            <a:spAutoFit/>
          </a:bodyPr>
          <a:lstStyle/>
          <a:p>
            <a:pPr algn="ctr"/>
            <a:r>
              <a:rPr lang="en-US" b="1" i="1" dirty="0">
                <a:latin typeface="Cambria" panose="02040503050406030204" pitchFamily="18" charset="0"/>
              </a:rPr>
              <a:t>2</a:t>
            </a:r>
          </a:p>
        </p:txBody>
      </p:sp>
      <p:sp>
        <p:nvSpPr>
          <p:cNvPr id="35" name="TextBox 34"/>
          <p:cNvSpPr txBox="1"/>
          <p:nvPr/>
        </p:nvSpPr>
        <p:spPr>
          <a:xfrm>
            <a:off x="212892" y="1758721"/>
            <a:ext cx="2465806" cy="2723823"/>
          </a:xfrm>
          <a:prstGeom prst="rect">
            <a:avLst/>
          </a:prstGeom>
          <a:noFill/>
        </p:spPr>
        <p:txBody>
          <a:bodyPr wrap="square" lIns="91440" tIns="45720" rIns="91440" bIns="45720" rtlCol="0" anchor="t">
            <a:spAutoFit/>
          </a:bodyPr>
          <a:lstStyle/>
          <a:p>
            <a:r>
              <a:rPr lang="en-US" sz="900" b="1" dirty="0">
                <a:ea typeface="+mn-lt"/>
                <a:cs typeface="+mn-lt"/>
              </a:rPr>
              <a:t>PRIORITY OUTCOMES</a:t>
            </a:r>
            <a:r>
              <a:rPr lang="en-US" sz="900" dirty="0">
                <a:ea typeface="+mn-lt"/>
                <a:cs typeface="+mn-lt"/>
              </a:rPr>
              <a:t> to measure success:</a:t>
            </a:r>
            <a:br>
              <a:rPr lang="en-US" sz="900" dirty="0">
                <a:ea typeface="+mn-lt"/>
                <a:cs typeface="+mn-lt"/>
              </a:rPr>
            </a:br>
            <a:endParaRPr lang="en-US" sz="900" dirty="0">
              <a:ea typeface="+mn-lt"/>
              <a:cs typeface="+mn-lt"/>
            </a:endParaRPr>
          </a:p>
          <a:p>
            <a:r>
              <a:rPr lang="en-US" sz="900" dirty="0">
                <a:ea typeface="+mn-lt"/>
                <a:cs typeface="+mn-lt"/>
              </a:rPr>
              <a:t>1. We will advance opportunities, access, and outcomes for every student group in Literacy Proficiency at every grade.</a:t>
            </a:r>
            <a:br>
              <a:rPr lang="en-US" sz="900" dirty="0">
                <a:ea typeface="+mn-lt"/>
                <a:cs typeface="+mn-lt"/>
              </a:rPr>
            </a:br>
            <a:endParaRPr lang="en-US" sz="900" dirty="0">
              <a:ea typeface="+mn-lt"/>
              <a:cs typeface="+mn-lt"/>
            </a:endParaRPr>
          </a:p>
          <a:p>
            <a:r>
              <a:rPr lang="en-US" sz="900" dirty="0">
                <a:ea typeface="+mn-lt"/>
                <a:cs typeface="+mn-lt"/>
              </a:rPr>
              <a:t>2. We will advance opportunities, access, and outcomes for every student group in Readiness to Learn at every level.</a:t>
            </a:r>
            <a:br>
              <a:rPr lang="en-US" sz="900" dirty="0">
                <a:ea typeface="+mn-lt"/>
                <a:cs typeface="+mn-lt"/>
              </a:rPr>
            </a:br>
            <a:endParaRPr lang="en-US" sz="900" dirty="0">
              <a:ea typeface="+mn-lt"/>
              <a:cs typeface="+mn-lt"/>
            </a:endParaRPr>
          </a:p>
          <a:p>
            <a:r>
              <a:rPr lang="en-US" sz="900" dirty="0">
                <a:ea typeface="+mn-lt"/>
                <a:cs typeface="+mn-lt"/>
              </a:rPr>
              <a:t>3. We will advance opportunities, access, and outcomes for every student group in College, Career, and Life Ready skills - post graduation.</a:t>
            </a:r>
            <a:br>
              <a:rPr lang="en-US" sz="900" dirty="0">
                <a:ea typeface="+mn-lt"/>
                <a:cs typeface="+mn-lt"/>
              </a:rPr>
            </a:br>
            <a:endParaRPr lang="en-US" sz="900" dirty="0">
              <a:ea typeface="+mn-lt"/>
              <a:cs typeface="+mn-lt"/>
            </a:endParaRPr>
          </a:p>
          <a:p>
            <a:br>
              <a:rPr lang="en-US" dirty="0"/>
            </a:br>
            <a:endParaRPr lang="en-US" dirty="0"/>
          </a:p>
          <a:p>
            <a:endParaRPr lang="en-US" sz="900" dirty="0">
              <a:cs typeface="Times New Roman" panose="02020603050405020304" pitchFamily="18" charset="0"/>
            </a:endParaRPr>
          </a:p>
        </p:txBody>
      </p:sp>
      <p:sp>
        <p:nvSpPr>
          <p:cNvPr id="39" name="TextBox 38"/>
          <p:cNvSpPr txBox="1"/>
          <p:nvPr/>
        </p:nvSpPr>
        <p:spPr>
          <a:xfrm>
            <a:off x="162304" y="1300058"/>
            <a:ext cx="2474357" cy="461665"/>
          </a:xfrm>
          <a:prstGeom prst="rect">
            <a:avLst/>
          </a:prstGeom>
          <a:noFill/>
        </p:spPr>
        <p:txBody>
          <a:bodyPr wrap="square" rtlCol="0">
            <a:spAutoFit/>
          </a:bodyPr>
          <a:lstStyle/>
          <a:p>
            <a:pPr algn="ctr"/>
            <a:r>
              <a:rPr lang="en-US" sz="1200" b="1" dirty="0">
                <a:latin typeface="Rockwell" panose="02060603020205020403" pitchFamily="18" charset="0"/>
              </a:rPr>
              <a:t>Henry County District Strategic Actions  FY22- 23</a:t>
            </a:r>
          </a:p>
        </p:txBody>
      </p:sp>
    </p:spTree>
    <p:extLst>
      <p:ext uri="{BB962C8B-B14F-4D97-AF65-F5344CB8AC3E}">
        <p14:creationId xmlns:p14="http://schemas.microsoft.com/office/powerpoint/2010/main" val="27720431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Rectangle 57"/>
          <p:cNvSpPr/>
          <p:nvPr/>
        </p:nvSpPr>
        <p:spPr>
          <a:xfrm>
            <a:off x="2251859" y="1602330"/>
            <a:ext cx="1753983" cy="1833181"/>
          </a:xfrm>
          <a:prstGeom prst="rect">
            <a:avLst/>
          </a:prstGeom>
          <a:solidFill>
            <a:srgbClr val="71E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71E5F5"/>
              </a:solidFill>
            </a:endParaRPr>
          </a:p>
        </p:txBody>
      </p:sp>
      <p:grpSp>
        <p:nvGrpSpPr>
          <p:cNvPr id="3" name="Group 2"/>
          <p:cNvGrpSpPr/>
          <p:nvPr/>
        </p:nvGrpSpPr>
        <p:grpSpPr>
          <a:xfrm>
            <a:off x="545989" y="1638865"/>
            <a:ext cx="1435099" cy="1871323"/>
            <a:chOff x="4340541" y="1746317"/>
            <a:chExt cx="1665788" cy="1649662"/>
          </a:xfrm>
        </p:grpSpPr>
        <p:sp>
          <p:nvSpPr>
            <p:cNvPr id="57" name="TextBox 56"/>
            <p:cNvSpPr txBox="1"/>
            <p:nvPr/>
          </p:nvSpPr>
          <p:spPr>
            <a:xfrm>
              <a:off x="4438243" y="1969050"/>
              <a:ext cx="1513464" cy="1343899"/>
            </a:xfrm>
            <a:prstGeom prst="rect">
              <a:avLst/>
            </a:prstGeom>
            <a:noFill/>
          </p:spPr>
          <p:txBody>
            <a:bodyPr wrap="square" rtlCol="0">
              <a:prstTxWarp prst="textArchDown">
                <a:avLst/>
              </a:prstTxWarp>
              <a:spAutoFit/>
            </a:bodyPr>
            <a:lstStyle/>
            <a:p>
              <a:pPr algn="ctr"/>
              <a:r>
                <a:rPr lang="en-US" dirty="0">
                  <a:latin typeface="Rockwell" panose="02060603020205020403" pitchFamily="18" charset="0"/>
                </a:rPr>
                <a:t>Rm# 210</a:t>
              </a:r>
            </a:p>
          </p:txBody>
        </p:sp>
        <p:sp>
          <p:nvSpPr>
            <p:cNvPr id="56" name="TextBox 55"/>
            <p:cNvSpPr txBox="1"/>
            <p:nvPr/>
          </p:nvSpPr>
          <p:spPr>
            <a:xfrm>
              <a:off x="4340541" y="1746317"/>
              <a:ext cx="1665788" cy="1649662"/>
            </a:xfrm>
            <a:prstGeom prst="rect">
              <a:avLst/>
            </a:prstGeom>
            <a:noFill/>
          </p:spPr>
          <p:txBody>
            <a:bodyPr wrap="square" rtlCol="0">
              <a:prstTxWarp prst="textArchUp">
                <a:avLst/>
              </a:prstTxWarp>
              <a:spAutoFit/>
            </a:bodyPr>
            <a:lstStyle/>
            <a:p>
              <a:pPr algn="ctr"/>
              <a:r>
                <a:rPr lang="en-US" sz="1600" dirty="0">
                  <a:latin typeface="Rockwell" panose="02060603020205020403" pitchFamily="18" charset="0"/>
                </a:rPr>
                <a:t>Family Resource Center</a:t>
              </a:r>
            </a:p>
          </p:txBody>
        </p:sp>
      </p:grpSp>
      <p:sp>
        <p:nvSpPr>
          <p:cNvPr id="8" name="Rectangle 7"/>
          <p:cNvSpPr/>
          <p:nvPr/>
        </p:nvSpPr>
        <p:spPr>
          <a:xfrm>
            <a:off x="471637" y="1"/>
            <a:ext cx="8514524" cy="12954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16200000">
            <a:off x="702684" y="601680"/>
            <a:ext cx="926173" cy="296040"/>
          </a:xfrm>
          <a:prstGeom prst="rect">
            <a:avLst/>
          </a:prstGeom>
          <a:solidFill>
            <a:srgbClr val="CCFF99">
              <a:alpha val="6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71E5F5"/>
              </a:solidFill>
            </a:endParaRPr>
          </a:p>
        </p:txBody>
      </p:sp>
      <p:sp>
        <p:nvSpPr>
          <p:cNvPr id="11" name="Rectangle 10"/>
          <p:cNvSpPr/>
          <p:nvPr/>
        </p:nvSpPr>
        <p:spPr>
          <a:xfrm>
            <a:off x="625643" y="1070559"/>
            <a:ext cx="883515" cy="342508"/>
          </a:xfrm>
          <a:prstGeom prst="rect">
            <a:avLst/>
          </a:prstGeom>
          <a:solidFill>
            <a:srgbClr val="FF6699">
              <a:alpha val="6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71E5F5"/>
              </a:solidFill>
            </a:endParaRPr>
          </a:p>
        </p:txBody>
      </p:sp>
      <p:sp>
        <p:nvSpPr>
          <p:cNvPr id="5" name="TextBox 4"/>
          <p:cNvSpPr txBox="1"/>
          <p:nvPr/>
        </p:nvSpPr>
        <p:spPr>
          <a:xfrm>
            <a:off x="1358858" y="210969"/>
            <a:ext cx="5369202" cy="861774"/>
          </a:xfrm>
          <a:prstGeom prst="rect">
            <a:avLst/>
          </a:prstGeom>
          <a:noFill/>
        </p:spPr>
        <p:txBody>
          <a:bodyPr wrap="square" rtlCol="0">
            <a:spAutoFit/>
          </a:bodyPr>
          <a:lstStyle/>
          <a:p>
            <a:r>
              <a:rPr lang="en-US" sz="3000" b="1" dirty="0">
                <a:latin typeface="Rockwell" panose="02060603020205020403" pitchFamily="18" charset="0"/>
              </a:rPr>
              <a:t>Pleasant Grove Elementary </a:t>
            </a:r>
          </a:p>
          <a:p>
            <a:r>
              <a:rPr lang="en-US" sz="2000" b="1" dirty="0">
                <a:latin typeface="Rockwell" panose="02060603020205020403" pitchFamily="18" charset="0"/>
              </a:rPr>
              <a:t>STEM School</a:t>
            </a:r>
          </a:p>
        </p:txBody>
      </p:sp>
      <p:sp>
        <p:nvSpPr>
          <p:cNvPr id="9" name="Rectangle 8"/>
          <p:cNvSpPr/>
          <p:nvPr/>
        </p:nvSpPr>
        <p:spPr>
          <a:xfrm>
            <a:off x="191699" y="211456"/>
            <a:ext cx="883515" cy="859105"/>
          </a:xfrm>
          <a:prstGeom prst="rect">
            <a:avLst/>
          </a:prstGeom>
          <a:solidFill>
            <a:srgbClr val="71E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71E5F5"/>
              </a:solidFill>
            </a:endParaRPr>
          </a:p>
        </p:txBody>
      </p:sp>
      <p:pic>
        <p:nvPicPr>
          <p:cNvPr id="4" name="Picture 3" descr="Image result for paw print transparent"/>
          <p:cNvPicPr>
            <a:picLocks noChangeAspect="1" noChangeArrowheads="1"/>
          </p:cNvPicPr>
          <p:nvPr/>
        </p:nvPicPr>
        <p:blipFill>
          <a:blip r:embed="rId2" cstate="print">
            <a:duotone>
              <a:prstClr val="black"/>
              <a:schemeClr val="tx2">
                <a:tint val="45000"/>
                <a:satMod val="400000"/>
              </a:schemeClr>
            </a:duotone>
            <a:extLst>
              <a:ext uri="{BEBA8EAE-BF5A-486C-A8C5-ECC9F3942E4B}">
                <a14:imgProps xmlns:a14="http://schemas.microsoft.com/office/drawing/2010/main">
                  <a14:imgLayer r:embed="rId3">
                    <a14:imgEffect>
                      <a14:artisticPencilGrayscale/>
                    </a14:imgEffect>
                    <a14:imgEffect>
                      <a14:brightnessContrast bright="40000" contrast="20000"/>
                    </a14:imgEffect>
                  </a14:imgLayer>
                </a14:imgProps>
              </a:ext>
              <a:ext uri="{28A0092B-C50C-407E-A947-70E740481C1C}">
                <a14:useLocalDpi xmlns:a14="http://schemas.microsoft.com/office/drawing/2010/main" val="0"/>
              </a:ext>
            </a:extLst>
          </a:blip>
          <a:srcRect/>
          <a:stretch>
            <a:fillRect/>
          </a:stretch>
        </p:blipFill>
        <p:spPr bwMode="auto">
          <a:xfrm>
            <a:off x="306643" y="296238"/>
            <a:ext cx="653625" cy="689539"/>
          </a:xfrm>
          <a:prstGeom prst="rect">
            <a:avLst/>
          </a:prstGeom>
          <a:noFill/>
          <a:effectLst>
            <a:glow rad="50800">
              <a:schemeClr val="bg1"/>
            </a:glow>
          </a:effectLst>
          <a:extLst>
            <a:ext uri="{909E8E84-426E-40DD-AFC4-6F175D3DCCD1}">
              <a14:hiddenFill xmlns:a14="http://schemas.microsoft.com/office/drawing/2010/main">
                <a:solidFill>
                  <a:srgbClr val="FFFFFF"/>
                </a:solidFill>
              </a14:hiddenFill>
            </a:ext>
          </a:extLst>
        </p:spPr>
      </p:pic>
      <p:sp>
        <p:nvSpPr>
          <p:cNvPr id="10" name="Rectangle 9"/>
          <p:cNvSpPr/>
          <p:nvPr/>
        </p:nvSpPr>
        <p:spPr>
          <a:xfrm>
            <a:off x="124324" y="139615"/>
            <a:ext cx="1024471" cy="996167"/>
          </a:xfrm>
          <a:prstGeom prst="rect">
            <a:avLst/>
          </a:prstGeom>
          <a:noFill/>
          <a:ln w="57150">
            <a:solidFill>
              <a:srgbClr val="71E5F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71E5F5"/>
              </a:solidFill>
            </a:endParaRPr>
          </a:p>
        </p:txBody>
      </p:sp>
      <p:cxnSp>
        <p:nvCxnSpPr>
          <p:cNvPr id="14" name="Straight Connector 13"/>
          <p:cNvCxnSpPr/>
          <p:nvPr/>
        </p:nvCxnSpPr>
        <p:spPr>
          <a:xfrm flipV="1">
            <a:off x="1313140" y="1066538"/>
            <a:ext cx="5561794" cy="178"/>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6608140" y="-19250"/>
            <a:ext cx="348498" cy="137393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910918" y="125566"/>
            <a:ext cx="698753" cy="725122"/>
          </a:xfrm>
          <a:prstGeom prst="rect">
            <a:avLst/>
          </a:prstGeom>
        </p:spPr>
      </p:pic>
      <p:sp>
        <p:nvSpPr>
          <p:cNvPr id="34" name="Rectangle 33"/>
          <p:cNvSpPr/>
          <p:nvPr/>
        </p:nvSpPr>
        <p:spPr>
          <a:xfrm>
            <a:off x="251780" y="3658133"/>
            <a:ext cx="3875720" cy="2054704"/>
          </a:xfrm>
          <a:prstGeom prst="rect">
            <a:avLst/>
          </a:prstGeom>
          <a:solidFill>
            <a:srgbClr val="FF66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71E5F5"/>
              </a:solidFill>
            </a:endParaRPr>
          </a:p>
        </p:txBody>
      </p:sp>
      <p:sp>
        <p:nvSpPr>
          <p:cNvPr id="35" name="Rectangle 34"/>
          <p:cNvSpPr/>
          <p:nvPr/>
        </p:nvSpPr>
        <p:spPr>
          <a:xfrm>
            <a:off x="276636" y="1506369"/>
            <a:ext cx="3814102" cy="2048929"/>
          </a:xfrm>
          <a:prstGeom prst="rect">
            <a:avLst/>
          </a:prstGeom>
          <a:noFill/>
          <a:ln w="57150">
            <a:solidFill>
              <a:srgbClr val="71E5F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71E5F5"/>
              </a:solidFill>
            </a:endParaRPr>
          </a:p>
        </p:txBody>
      </p:sp>
      <p:sp>
        <p:nvSpPr>
          <p:cNvPr id="40" name="TextBox 39"/>
          <p:cNvSpPr txBox="1"/>
          <p:nvPr/>
        </p:nvSpPr>
        <p:spPr>
          <a:xfrm>
            <a:off x="2190072" y="1658813"/>
            <a:ext cx="1877556" cy="1785104"/>
          </a:xfrm>
          <a:prstGeom prst="rect">
            <a:avLst/>
          </a:prstGeom>
          <a:noFill/>
        </p:spPr>
        <p:txBody>
          <a:bodyPr wrap="square" rtlCol="0">
            <a:spAutoFit/>
          </a:bodyPr>
          <a:lstStyle/>
          <a:p>
            <a:pPr algn="ctr"/>
            <a:r>
              <a:rPr lang="en-US" sz="1100" dirty="0"/>
              <a:t>Come visit Rm# 210, the Family Resource Center (FRC) to check out learning games and activities, cool books, and study material to use at home with your child! A computer and printer are also available for parents to explore Parent Portal and print educational resources!</a:t>
            </a:r>
          </a:p>
        </p:txBody>
      </p:sp>
      <p:sp>
        <p:nvSpPr>
          <p:cNvPr id="49" name="TextBox 48"/>
          <p:cNvSpPr txBox="1"/>
          <p:nvPr/>
        </p:nvSpPr>
        <p:spPr>
          <a:xfrm>
            <a:off x="275091" y="4245079"/>
            <a:ext cx="3815647" cy="1400383"/>
          </a:xfrm>
          <a:prstGeom prst="rect">
            <a:avLst/>
          </a:prstGeom>
          <a:noFill/>
        </p:spPr>
        <p:txBody>
          <a:bodyPr wrap="square" rtlCol="0">
            <a:spAutoFit/>
          </a:bodyPr>
          <a:lstStyle/>
          <a:p>
            <a:pPr algn="ctr">
              <a:spcBef>
                <a:spcPts val="300"/>
              </a:spcBef>
            </a:pPr>
            <a:r>
              <a:rPr lang="en-US" sz="1000" dirty="0"/>
              <a:t>At PGE we believe that parent involvement means participation of parents in regular two-way and meaningful communication, involving student academic learning and other school activities, including ensuring that—</a:t>
            </a:r>
          </a:p>
          <a:p>
            <a:pPr marL="171450" indent="-171450">
              <a:spcBef>
                <a:spcPts val="300"/>
              </a:spcBef>
              <a:buFont typeface="Wingdings" panose="05000000000000000000" pitchFamily="2" charset="2"/>
              <a:buChar char="v"/>
            </a:pPr>
            <a:r>
              <a:rPr lang="en-US" sz="1000" dirty="0">
                <a:ea typeface="Times New Roman" panose="02020603050405020304" pitchFamily="18" charset="0"/>
              </a:rPr>
              <a:t>Parents play an integral role in assisting in their child’s learning</a:t>
            </a:r>
          </a:p>
          <a:p>
            <a:pPr marL="171450" indent="-171450">
              <a:spcBef>
                <a:spcPts val="300"/>
              </a:spcBef>
              <a:buFont typeface="Wingdings" panose="05000000000000000000" pitchFamily="2" charset="2"/>
              <a:buChar char="v"/>
            </a:pPr>
            <a:r>
              <a:rPr lang="en-US" sz="1000" dirty="0">
                <a:ea typeface="Times New Roman" panose="02020603050405020304" pitchFamily="18" charset="0"/>
              </a:rPr>
              <a:t>Parents are encouraged to stay actively involved and be full partners in their child’s education.  This includes decision making and being on advisory committees at PGE.</a:t>
            </a:r>
          </a:p>
        </p:txBody>
      </p:sp>
      <p:sp>
        <p:nvSpPr>
          <p:cNvPr id="52" name="TextBox 51"/>
          <p:cNvSpPr txBox="1"/>
          <p:nvPr/>
        </p:nvSpPr>
        <p:spPr>
          <a:xfrm>
            <a:off x="251780" y="3789867"/>
            <a:ext cx="3875720" cy="369332"/>
          </a:xfrm>
          <a:prstGeom prst="rect">
            <a:avLst/>
          </a:prstGeom>
          <a:noFill/>
        </p:spPr>
        <p:txBody>
          <a:bodyPr wrap="square" rtlCol="0">
            <a:spAutoFit/>
          </a:bodyPr>
          <a:lstStyle/>
          <a:p>
            <a:pPr algn="ctr"/>
            <a:r>
              <a:rPr lang="en-US" b="1" dirty="0">
                <a:latin typeface="Rockwell" panose="02060603020205020403" pitchFamily="18" charset="0"/>
              </a:rPr>
              <a:t>Parent &amp; Family Engagement</a:t>
            </a:r>
          </a:p>
        </p:txBody>
      </p:sp>
      <p:sp>
        <p:nvSpPr>
          <p:cNvPr id="59" name="Rectangle 58"/>
          <p:cNvSpPr/>
          <p:nvPr/>
        </p:nvSpPr>
        <p:spPr>
          <a:xfrm>
            <a:off x="273503" y="5766491"/>
            <a:ext cx="3834947" cy="922423"/>
          </a:xfrm>
          <a:prstGeom prst="rect">
            <a:avLst/>
          </a:prstGeom>
          <a:noFill/>
          <a:ln w="3810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71E5F5"/>
              </a:solidFill>
            </a:endParaRPr>
          </a:p>
        </p:txBody>
      </p:sp>
      <p:sp>
        <p:nvSpPr>
          <p:cNvPr id="60" name="TextBox 59"/>
          <p:cNvSpPr txBox="1"/>
          <p:nvPr/>
        </p:nvSpPr>
        <p:spPr>
          <a:xfrm>
            <a:off x="306643" y="5762852"/>
            <a:ext cx="2843853" cy="938719"/>
          </a:xfrm>
          <a:prstGeom prst="rect">
            <a:avLst/>
          </a:prstGeom>
          <a:noFill/>
        </p:spPr>
        <p:txBody>
          <a:bodyPr wrap="square" rtlCol="0">
            <a:spAutoFit/>
          </a:bodyPr>
          <a:lstStyle/>
          <a:p>
            <a:r>
              <a:rPr lang="en-US" sz="1100" dirty="0"/>
              <a:t>PGE is committed to helping parents and families attend the family activities listed in this plan.  Please call or email us to request assistance with childcare or are unable to attend due to transportation.  </a:t>
            </a:r>
          </a:p>
        </p:txBody>
      </p:sp>
      <p:pic>
        <p:nvPicPr>
          <p:cNvPr id="1030" name="Picture 6" descr="Image result for call us"/>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l="13970" t="4877" r="13519" b="24302"/>
          <a:stretch/>
        </p:blipFill>
        <p:spPr bwMode="auto">
          <a:xfrm>
            <a:off x="3205213" y="5844576"/>
            <a:ext cx="779647" cy="761487"/>
          </a:xfrm>
          <a:prstGeom prst="rect">
            <a:avLst/>
          </a:prstGeom>
          <a:noFill/>
          <a:extLst>
            <a:ext uri="{909E8E84-426E-40DD-AFC4-6F175D3DCCD1}">
              <a14:hiddenFill xmlns:a14="http://schemas.microsoft.com/office/drawing/2010/main">
                <a:solidFill>
                  <a:srgbClr val="FFFFFF"/>
                </a:solidFill>
              </a14:hiddenFill>
            </a:ext>
          </a:extLst>
        </p:spPr>
      </p:pic>
      <p:sp>
        <p:nvSpPr>
          <p:cNvPr id="61" name="Rectangle 60"/>
          <p:cNvSpPr/>
          <p:nvPr/>
        </p:nvSpPr>
        <p:spPr>
          <a:xfrm>
            <a:off x="4211525" y="1476737"/>
            <a:ext cx="4774636" cy="5224833"/>
          </a:xfrm>
          <a:prstGeom prst="rect">
            <a:avLst/>
          </a:prstGeom>
          <a:solidFill>
            <a:srgbClr val="CC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71E5F5"/>
              </a:solidFill>
            </a:endParaRPr>
          </a:p>
        </p:txBody>
      </p:sp>
      <p:sp>
        <p:nvSpPr>
          <p:cNvPr id="62" name="Rectangle 61"/>
          <p:cNvSpPr/>
          <p:nvPr/>
        </p:nvSpPr>
        <p:spPr>
          <a:xfrm>
            <a:off x="174764" y="3766266"/>
            <a:ext cx="4036761" cy="400110"/>
          </a:xfrm>
          <a:prstGeom prst="rect">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71E5F5"/>
              </a:solidFill>
            </a:endParaRPr>
          </a:p>
        </p:txBody>
      </p:sp>
      <p:sp>
        <p:nvSpPr>
          <p:cNvPr id="63" name="TextBox 62"/>
          <p:cNvSpPr txBox="1"/>
          <p:nvPr/>
        </p:nvSpPr>
        <p:spPr>
          <a:xfrm>
            <a:off x="4250041" y="1604705"/>
            <a:ext cx="4697619" cy="376509"/>
          </a:xfrm>
          <a:prstGeom prst="rect">
            <a:avLst/>
          </a:prstGeom>
          <a:noFill/>
        </p:spPr>
        <p:txBody>
          <a:bodyPr wrap="square" rtlCol="0">
            <a:spAutoFit/>
          </a:bodyPr>
          <a:lstStyle/>
          <a:p>
            <a:pPr algn="ctr"/>
            <a:r>
              <a:rPr lang="en-US" b="1" dirty="0">
                <a:latin typeface="Rockwell" panose="02060603020205020403" pitchFamily="18" charset="0"/>
              </a:rPr>
              <a:t>PGE is “Soaring into Excellence!”</a:t>
            </a:r>
          </a:p>
        </p:txBody>
      </p:sp>
      <p:sp>
        <p:nvSpPr>
          <p:cNvPr id="64" name="Rectangle 63"/>
          <p:cNvSpPr/>
          <p:nvPr/>
        </p:nvSpPr>
        <p:spPr>
          <a:xfrm>
            <a:off x="4211526" y="1590730"/>
            <a:ext cx="4858660" cy="400110"/>
          </a:xfrm>
          <a:prstGeom prst="rect">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71E5F5"/>
              </a:solidFill>
            </a:endParaRPr>
          </a:p>
        </p:txBody>
      </p:sp>
      <p:sp>
        <p:nvSpPr>
          <p:cNvPr id="65" name="TextBox 64"/>
          <p:cNvSpPr txBox="1"/>
          <p:nvPr/>
        </p:nvSpPr>
        <p:spPr>
          <a:xfrm>
            <a:off x="4229052" y="1994197"/>
            <a:ext cx="4729093" cy="4708981"/>
          </a:xfrm>
          <a:prstGeom prst="rect">
            <a:avLst/>
          </a:prstGeom>
          <a:noFill/>
        </p:spPr>
        <p:txBody>
          <a:bodyPr wrap="square" lIns="91440" tIns="45720" rIns="91440" bIns="45720" rtlCol="0" anchor="t">
            <a:spAutoFit/>
          </a:bodyPr>
          <a:lstStyle/>
          <a:p>
            <a:r>
              <a:rPr lang="en-US" sz="1000" dirty="0"/>
              <a:t>Pleasant Grove Elementary (PGE) STEM School will take the following measures to promote and support parents as an important foundation of our school.  To strengthen the school and reach our school academic goals we will –</a:t>
            </a:r>
            <a:endParaRPr lang="en-US" sz="1000" dirty="0">
              <a:cs typeface="Calibri"/>
            </a:endParaRPr>
          </a:p>
          <a:p>
            <a:pPr marL="171450" indent="-171450">
              <a:buFont typeface="Wingdings" panose="05000000000000000000" pitchFamily="2" charset="2"/>
              <a:buChar char="v"/>
            </a:pPr>
            <a:r>
              <a:rPr lang="en-US" sz="1000" dirty="0"/>
              <a:t>Educate teachers, specialized instructional support personnel, administration and all other staff, with the assistance of parents, on the value parental contributions, and in how to reach out to, communicate with, and work with parents as equal partners in education.  </a:t>
            </a:r>
            <a:endParaRPr lang="en-US" sz="1000" dirty="0">
              <a:cs typeface="Calibri"/>
            </a:endParaRPr>
          </a:p>
          <a:p>
            <a:pPr marL="171450" indent="-171450">
              <a:buFont typeface="Wingdings" panose="05000000000000000000" pitchFamily="2" charset="2"/>
              <a:buChar char="v"/>
            </a:pPr>
            <a:r>
              <a:rPr lang="en-US" sz="1000" dirty="0"/>
              <a:t>Work with our parents to develop relevant trainings and helpful presentations that will educate our staff on the importance of Parent &amp; Family Engagement. After reviewing last year’s parent surveys, PGE staff will receive ongoing Staff Capacity training on the following topics:</a:t>
            </a:r>
            <a:endParaRPr lang="en-US" sz="1000" dirty="0">
              <a:cs typeface="Calibri"/>
            </a:endParaRPr>
          </a:p>
          <a:p>
            <a:pPr marL="1085850" lvl="2" indent="-171450">
              <a:buFont typeface="Arial" panose="020B0604020202020204" pitchFamily="34" charset="0"/>
              <a:buChar char="•"/>
            </a:pPr>
            <a:r>
              <a:rPr lang="en-US" sz="1000" dirty="0"/>
              <a:t>Communication and Following up with parents</a:t>
            </a:r>
            <a:endParaRPr lang="en-US" sz="1000" dirty="0">
              <a:cs typeface="Calibri"/>
            </a:endParaRPr>
          </a:p>
          <a:p>
            <a:pPr marL="1085850" lvl="2" indent="-171450">
              <a:buFont typeface="Arial" panose="020B0604020202020204" pitchFamily="34" charset="0"/>
              <a:buChar char="•"/>
            </a:pPr>
            <a:r>
              <a:rPr lang="en-US" sz="1000" dirty="0"/>
              <a:t>Creating a welcoming 5 -star environment for parents</a:t>
            </a:r>
            <a:endParaRPr lang="en-US" sz="1000" dirty="0">
              <a:cs typeface="Calibri"/>
            </a:endParaRPr>
          </a:p>
          <a:p>
            <a:pPr marL="1085850" lvl="2" indent="-171450">
              <a:buFont typeface="Arial" panose="020B0604020202020204" pitchFamily="34" charset="0"/>
              <a:buChar char="•"/>
            </a:pPr>
            <a:r>
              <a:rPr lang="en-US" sz="1000" dirty="0"/>
              <a:t>How to involve parents in the classroom</a:t>
            </a:r>
            <a:endParaRPr lang="en-US" sz="1000" dirty="0">
              <a:cs typeface="Calibri"/>
            </a:endParaRPr>
          </a:p>
          <a:p>
            <a:pPr marL="171450" indent="-171450">
              <a:buFont typeface="Wingdings" panose="05000000000000000000" pitchFamily="2" charset="2"/>
              <a:buChar char="v"/>
            </a:pPr>
            <a:r>
              <a:rPr lang="en-US" sz="1000" dirty="0"/>
              <a:t>Ensure that all information related to school and parent programs, meetings, and other activities/events is published in both English and Spanish, send home by flyer, through campus messenger, and posted on the school website and social media. </a:t>
            </a:r>
            <a:endParaRPr lang="en-US" sz="1000" dirty="0">
              <a:cs typeface="Calibri"/>
            </a:endParaRPr>
          </a:p>
          <a:p>
            <a:pPr marL="171450" indent="-171450">
              <a:buFont typeface="Wingdings" panose="05000000000000000000" pitchFamily="2" charset="2"/>
              <a:buChar char="v"/>
            </a:pPr>
            <a:r>
              <a:rPr lang="en-US" sz="1000" dirty="0"/>
              <a:t>Communicate with  all stakeholders (Partners in Education, community leaders, parents, and business groups) to improve awareness of activities and events listed in the Parent &amp; Family Engagement Plan.</a:t>
            </a:r>
            <a:endParaRPr lang="en-US" sz="1000" dirty="0">
              <a:cs typeface="Calibri" panose="020F0502020204030204"/>
            </a:endParaRPr>
          </a:p>
          <a:p>
            <a:pPr marL="171450" indent="-171450">
              <a:buFont typeface="Wingdings" panose="05000000000000000000" pitchFamily="2" charset="2"/>
              <a:buChar char="v"/>
            </a:pPr>
            <a:r>
              <a:rPr lang="en-US" sz="1000" dirty="0">
                <a:cs typeface="Calibri" panose="020F0502020204030204"/>
              </a:rPr>
              <a:t>Coordinate parent programs that build ties between home and school. Coordinator with early childhood program to invite families to school events throughout the year to assist parents with a successful transition to elementary school.</a:t>
            </a:r>
          </a:p>
          <a:p>
            <a:pPr marL="171450" indent="-171450">
              <a:buFont typeface="Wingdings" panose="05000000000000000000" pitchFamily="2" charset="2"/>
              <a:buChar char="v"/>
            </a:pPr>
            <a:r>
              <a:rPr lang="en-US" sz="1000" dirty="0">
                <a:cs typeface="Calibri" panose="020F0502020204030204"/>
              </a:rPr>
              <a:t>Provide necessary materials for parents at student -lead conference, meetings, and activities to help parents work with their child to improve their child’s achievement.</a:t>
            </a:r>
          </a:p>
          <a:p>
            <a:pPr marL="171450" indent="-171450">
              <a:buFont typeface="Wingdings" panose="05000000000000000000" pitchFamily="2" charset="2"/>
              <a:buChar char="v"/>
            </a:pPr>
            <a:r>
              <a:rPr lang="en-US" sz="1000" dirty="0">
                <a:cs typeface="Calibri" panose="020F0502020204030204"/>
              </a:rPr>
              <a:t>Collaborate with Partners in Education, community leaders, and business groups to improve awareness of activities and events listed in the Parent &amp; Family Engagement Plan.</a:t>
            </a:r>
          </a:p>
          <a:p>
            <a:r>
              <a:rPr lang="en-US" sz="1000" b="1" i="1" dirty="0">
                <a:cs typeface="Calibri"/>
              </a:rPr>
              <a:t>All parent and family engagement correspondence, opportunities, services, and resources, will also include students and staff affiliated with A Friend’s House</a:t>
            </a:r>
            <a:endParaRPr lang="en-US" sz="1000" b="1" i="1">
              <a:ea typeface="+mn-lt"/>
              <a:cs typeface="+mn-lt"/>
            </a:endParaRPr>
          </a:p>
        </p:txBody>
      </p:sp>
      <p:sp>
        <p:nvSpPr>
          <p:cNvPr id="66" name="TextBox 65"/>
          <p:cNvSpPr txBox="1"/>
          <p:nvPr/>
        </p:nvSpPr>
        <p:spPr>
          <a:xfrm>
            <a:off x="2747404" y="1017491"/>
            <a:ext cx="3962990" cy="371574"/>
          </a:xfrm>
          <a:prstGeom prst="rect">
            <a:avLst/>
          </a:prstGeom>
          <a:solidFill>
            <a:schemeClr val="bg1"/>
          </a:solidFill>
        </p:spPr>
        <p:txBody>
          <a:bodyPr wrap="square" rtlCol="0">
            <a:spAutoFit/>
          </a:bodyPr>
          <a:lstStyle/>
          <a:p>
            <a:pPr algn="ctr"/>
            <a:r>
              <a:rPr lang="en-US" b="1" i="1" dirty="0">
                <a:latin typeface="Cambria" panose="02040503050406030204" pitchFamily="18" charset="0"/>
              </a:rPr>
              <a:t>Parent &amp; Family Engagement Plan</a:t>
            </a:r>
          </a:p>
        </p:txBody>
      </p:sp>
      <p:sp>
        <p:nvSpPr>
          <p:cNvPr id="32" name="Oval 31"/>
          <p:cNvSpPr/>
          <p:nvPr/>
        </p:nvSpPr>
        <p:spPr>
          <a:xfrm>
            <a:off x="8670284" y="6130534"/>
            <a:ext cx="798786" cy="79878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p:cNvSpPr txBox="1"/>
          <p:nvPr/>
        </p:nvSpPr>
        <p:spPr>
          <a:xfrm>
            <a:off x="8783146" y="6340154"/>
            <a:ext cx="365431" cy="369332"/>
          </a:xfrm>
          <a:prstGeom prst="rect">
            <a:avLst/>
          </a:prstGeom>
          <a:solidFill>
            <a:schemeClr val="bg1"/>
          </a:solidFill>
        </p:spPr>
        <p:txBody>
          <a:bodyPr wrap="square" rtlCol="0">
            <a:spAutoFit/>
          </a:bodyPr>
          <a:lstStyle/>
          <a:p>
            <a:pPr algn="ctr"/>
            <a:r>
              <a:rPr lang="en-US" b="1" i="1" dirty="0">
                <a:latin typeface="Cambria" panose="02040503050406030204" pitchFamily="18" charset="0"/>
              </a:rPr>
              <a:t>3</a:t>
            </a:r>
          </a:p>
        </p:txBody>
      </p:sp>
      <p:sp>
        <p:nvSpPr>
          <p:cNvPr id="7" name="TextBox 6">
            <a:extLst>
              <a:ext uri="{FF2B5EF4-FFF2-40B4-BE49-F238E27FC236}">
                <a16:creationId xmlns:a16="http://schemas.microsoft.com/office/drawing/2014/main" id="{8264AD24-1C1C-4BEB-92D7-6B2BEAB6A7BC}"/>
              </a:ext>
            </a:extLst>
          </p:cNvPr>
          <p:cNvSpPr txBox="1"/>
          <p:nvPr/>
        </p:nvSpPr>
        <p:spPr>
          <a:xfrm>
            <a:off x="7571955" y="31241"/>
            <a:ext cx="1460871" cy="830997"/>
          </a:xfrm>
          <a:prstGeom prst="rect">
            <a:avLst/>
          </a:prstGeom>
          <a:noFill/>
        </p:spPr>
        <p:txBody>
          <a:bodyPr wrap="square" lIns="91440" tIns="45720" rIns="91440" bIns="45720" rtlCol="0" anchor="t">
            <a:spAutoFit/>
          </a:bodyPr>
          <a:lstStyle/>
          <a:p>
            <a:r>
              <a:rPr lang="en-US" sz="2400" b="1" spc="-300" dirty="0">
                <a:latin typeface="Rockwell"/>
              </a:rPr>
              <a:t>2022 –2023</a:t>
            </a:r>
            <a:endParaRPr lang="en-US" sz="2400" dirty="0">
              <a:cs typeface="Calibri"/>
            </a:endParaRPr>
          </a:p>
          <a:p>
            <a:r>
              <a:rPr lang="en-US" sz="2400" b="1" spc="-300" dirty="0">
                <a:latin typeface="Rockwell"/>
              </a:rPr>
              <a:t>        </a:t>
            </a:r>
            <a:endParaRPr lang="en-US" sz="2400" b="1" spc="-300">
              <a:latin typeface="Rockwell" panose="02060603020205020403" pitchFamily="18" charset="0"/>
            </a:endParaRPr>
          </a:p>
        </p:txBody>
      </p:sp>
      <p:pic>
        <p:nvPicPr>
          <p:cNvPr id="16" name="Picture 15">
            <a:extLst>
              <a:ext uri="{FF2B5EF4-FFF2-40B4-BE49-F238E27FC236}">
                <a16:creationId xmlns:a16="http://schemas.microsoft.com/office/drawing/2014/main" id="{0D11EDB0-61E8-4DD8-B185-CCA5E991B94D}"/>
              </a:ext>
            </a:extLst>
          </p:cNvPr>
          <p:cNvPicPr>
            <a:picLocks noChangeAspect="1"/>
          </p:cNvPicPr>
          <p:nvPr/>
        </p:nvPicPr>
        <p:blipFill>
          <a:blip r:embed="rId6"/>
          <a:stretch>
            <a:fillRect/>
          </a:stretch>
        </p:blipFill>
        <p:spPr>
          <a:xfrm>
            <a:off x="573272" y="1800042"/>
            <a:ext cx="1446389" cy="1333892"/>
          </a:xfrm>
          <a:prstGeom prst="rect">
            <a:avLst/>
          </a:prstGeom>
        </p:spPr>
      </p:pic>
    </p:spTree>
    <p:extLst>
      <p:ext uri="{BB962C8B-B14F-4D97-AF65-F5344CB8AC3E}">
        <p14:creationId xmlns:p14="http://schemas.microsoft.com/office/powerpoint/2010/main" val="5263403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TextBox 35">
            <a:extLst>
              <a:ext uri="{FF2B5EF4-FFF2-40B4-BE49-F238E27FC236}">
                <a16:creationId xmlns:a16="http://schemas.microsoft.com/office/drawing/2014/main" id="{366BBA5D-450E-4A12-B09E-BAD86BB1555A}"/>
              </a:ext>
            </a:extLst>
          </p:cNvPr>
          <p:cNvSpPr txBox="1"/>
          <p:nvPr/>
        </p:nvSpPr>
        <p:spPr>
          <a:xfrm>
            <a:off x="3640997" y="5076858"/>
            <a:ext cx="3619297" cy="984885"/>
          </a:xfrm>
          <a:prstGeom prst="rect">
            <a:avLst/>
          </a:prstGeom>
          <a:noFill/>
        </p:spPr>
        <p:txBody>
          <a:bodyPr wrap="square" lIns="0" tIns="0" rIns="0" bIns="0" rtlCol="0">
            <a:spAutoFit/>
          </a:bodyPr>
          <a:lstStyle/>
          <a:p>
            <a:pPr algn="ctr"/>
            <a:r>
              <a:rPr lang="en-ZA" sz="1400" dirty="0">
                <a:solidFill>
                  <a:srgbClr val="000000"/>
                </a:solidFill>
                <a:ea typeface="Times New Roman" panose="02020603050405020304" pitchFamily="18" charset="0"/>
                <a:cs typeface="Times New Roman" panose="02020603050405020304" pitchFamily="18" charset="0"/>
              </a:rPr>
              <a:t>Open 7:45- 3:00 pm  </a:t>
            </a:r>
          </a:p>
          <a:p>
            <a:r>
              <a:rPr lang="en-ZA" sz="1400" dirty="0">
                <a:solidFill>
                  <a:srgbClr val="000000"/>
                </a:solidFill>
                <a:ea typeface="Times New Roman" panose="02020603050405020304" pitchFamily="18" charset="0"/>
                <a:cs typeface="Times New Roman" panose="02020603050405020304" pitchFamily="18" charset="0"/>
              </a:rPr>
              <a:t> </a:t>
            </a:r>
            <a:r>
              <a:rPr lang="en-ZA" sz="1400" b="1" dirty="0">
                <a:solidFill>
                  <a:srgbClr val="000000"/>
                </a:solidFill>
                <a:ea typeface="Times New Roman" panose="02020603050405020304" pitchFamily="18" charset="0"/>
                <a:cs typeface="Times New Roman" panose="02020603050405020304" pitchFamily="18" charset="0"/>
              </a:rPr>
              <a:t>Virtual FRC- </a:t>
            </a:r>
            <a:r>
              <a:rPr lang="en-ZA" sz="1200" dirty="0">
                <a:solidFill>
                  <a:srgbClr val="000000"/>
                </a:solidFill>
                <a:ea typeface="Times New Roman" panose="02020603050405020304" pitchFamily="18" charset="0"/>
                <a:cs typeface="Times New Roman" panose="02020603050405020304" pitchFamily="18" charset="0"/>
              </a:rPr>
              <a:t>Accessible through the school website</a:t>
            </a:r>
          </a:p>
          <a:p>
            <a:endParaRPr lang="en-ZA" sz="800" dirty="0">
              <a:solidFill>
                <a:srgbClr val="000000"/>
              </a:solidFill>
              <a:ea typeface="Times New Roman" panose="02020603050405020304" pitchFamily="18" charset="0"/>
              <a:cs typeface="Times New Roman" panose="02020603050405020304" pitchFamily="18" charset="0"/>
            </a:endParaRPr>
          </a:p>
          <a:p>
            <a:r>
              <a:rPr lang="en-ZA" sz="1400" dirty="0">
                <a:solidFill>
                  <a:srgbClr val="000000"/>
                </a:solidFill>
                <a:ea typeface="Times New Roman" panose="02020603050405020304" pitchFamily="18" charset="0"/>
                <a:cs typeface="Times New Roman" panose="02020603050405020304" pitchFamily="18" charset="0"/>
              </a:rPr>
              <a:t>   </a:t>
            </a:r>
            <a:r>
              <a:rPr lang="en-ZA" sz="1400" dirty="0" err="1">
                <a:solidFill>
                  <a:srgbClr val="000000"/>
                </a:solidFill>
                <a:ea typeface="Times New Roman" panose="02020603050405020304" pitchFamily="18" charset="0"/>
                <a:cs typeface="Times New Roman" panose="02020603050405020304" pitchFamily="18" charset="0"/>
              </a:rPr>
              <a:t>Mrs.Jackson</a:t>
            </a:r>
            <a:r>
              <a:rPr lang="en-ZA" sz="1400" dirty="0">
                <a:solidFill>
                  <a:srgbClr val="000000"/>
                </a:solidFill>
                <a:ea typeface="Times New Roman" panose="02020603050405020304" pitchFamily="18" charset="0"/>
                <a:cs typeface="Times New Roman" panose="02020603050405020304" pitchFamily="18" charset="0"/>
              </a:rPr>
              <a:t>,  Family Engagement </a:t>
            </a:r>
            <a:r>
              <a:rPr lang="en-ZA" sz="1400" dirty="0" err="1">
                <a:solidFill>
                  <a:srgbClr val="000000"/>
                </a:solidFill>
                <a:ea typeface="Times New Roman" panose="02020603050405020304" pitchFamily="18" charset="0"/>
                <a:cs typeface="Times New Roman" panose="02020603050405020304" pitchFamily="18" charset="0"/>
              </a:rPr>
              <a:t>Liasion</a:t>
            </a:r>
            <a:r>
              <a:rPr lang="en-ZA" sz="1400" dirty="0">
                <a:solidFill>
                  <a:srgbClr val="000000"/>
                </a:solidFill>
                <a:ea typeface="Times New Roman" panose="02020603050405020304" pitchFamily="18" charset="0"/>
                <a:cs typeface="Times New Roman" panose="02020603050405020304" pitchFamily="18" charset="0"/>
              </a:rPr>
              <a:t>  	</a:t>
            </a:r>
            <a:r>
              <a:rPr lang="en-ZA" sz="1200" dirty="0">
                <a:solidFill>
                  <a:srgbClr val="000000"/>
                </a:solidFill>
                <a:ea typeface="Times New Roman" panose="02020603050405020304" pitchFamily="18" charset="0"/>
                <a:cs typeface="Times New Roman" panose="02020603050405020304" pitchFamily="18" charset="0"/>
                <a:hlinkClick r:id="rId3"/>
              </a:rPr>
              <a:t>PGEParents@gmail.com</a:t>
            </a:r>
            <a:r>
              <a:rPr lang="en-ZA" sz="1200" dirty="0">
                <a:solidFill>
                  <a:srgbClr val="000000"/>
                </a:solidFill>
                <a:ea typeface="Times New Roman" panose="02020603050405020304" pitchFamily="18" charset="0"/>
                <a:cs typeface="Times New Roman" panose="02020603050405020304" pitchFamily="18" charset="0"/>
              </a:rPr>
              <a:t> </a:t>
            </a:r>
            <a:endParaRPr lang="en-ZA" sz="1200" i="1" dirty="0">
              <a:solidFill>
                <a:srgbClr val="000000"/>
              </a:solidFill>
              <a:ea typeface="Times New Roman" panose="02020603050405020304" pitchFamily="18" charset="0"/>
              <a:cs typeface="Times New Roman" panose="02020603050405020304" pitchFamily="18" charset="0"/>
            </a:endParaRPr>
          </a:p>
        </p:txBody>
      </p:sp>
      <p:sp>
        <p:nvSpPr>
          <p:cNvPr id="53" name="TextBox 52"/>
          <p:cNvSpPr txBox="1"/>
          <p:nvPr/>
        </p:nvSpPr>
        <p:spPr>
          <a:xfrm>
            <a:off x="471637" y="4676177"/>
            <a:ext cx="2650885" cy="369332"/>
          </a:xfrm>
          <a:prstGeom prst="rect">
            <a:avLst/>
          </a:prstGeom>
          <a:solidFill>
            <a:srgbClr val="71E5F5"/>
          </a:solidFill>
          <a:ln w="25400">
            <a:noFill/>
          </a:ln>
        </p:spPr>
        <p:txBody>
          <a:bodyPr wrap="square" rtlCol="0">
            <a:spAutoFit/>
          </a:bodyPr>
          <a:lstStyle/>
          <a:p>
            <a:r>
              <a:rPr lang="en-US" b="1" dirty="0">
                <a:latin typeface="Rockwell" panose="02060603020205020403" pitchFamily="18" charset="0"/>
              </a:rPr>
              <a:t>Contact us! Follow us!</a:t>
            </a:r>
          </a:p>
        </p:txBody>
      </p:sp>
      <p:sp>
        <p:nvSpPr>
          <p:cNvPr id="51" name="Rectangle 50"/>
          <p:cNvSpPr/>
          <p:nvPr/>
        </p:nvSpPr>
        <p:spPr>
          <a:xfrm>
            <a:off x="388319" y="6119714"/>
            <a:ext cx="680796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471637" y="1"/>
            <a:ext cx="8514524" cy="12954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16200000">
            <a:off x="702684" y="601680"/>
            <a:ext cx="926173" cy="296040"/>
          </a:xfrm>
          <a:prstGeom prst="rect">
            <a:avLst/>
          </a:prstGeom>
          <a:solidFill>
            <a:srgbClr val="CCFF99">
              <a:alpha val="6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71E5F5"/>
              </a:solidFill>
            </a:endParaRPr>
          </a:p>
        </p:txBody>
      </p:sp>
      <p:sp>
        <p:nvSpPr>
          <p:cNvPr id="11" name="Rectangle 10"/>
          <p:cNvSpPr/>
          <p:nvPr/>
        </p:nvSpPr>
        <p:spPr>
          <a:xfrm>
            <a:off x="625643" y="1070559"/>
            <a:ext cx="883515" cy="342508"/>
          </a:xfrm>
          <a:prstGeom prst="rect">
            <a:avLst/>
          </a:prstGeom>
          <a:solidFill>
            <a:srgbClr val="FF6699">
              <a:alpha val="6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71E5F5"/>
              </a:solidFill>
            </a:endParaRPr>
          </a:p>
        </p:txBody>
      </p:sp>
      <p:sp>
        <p:nvSpPr>
          <p:cNvPr id="5" name="TextBox 4"/>
          <p:cNvSpPr txBox="1"/>
          <p:nvPr/>
        </p:nvSpPr>
        <p:spPr>
          <a:xfrm>
            <a:off x="1358858" y="210969"/>
            <a:ext cx="5369202" cy="861774"/>
          </a:xfrm>
          <a:prstGeom prst="rect">
            <a:avLst/>
          </a:prstGeom>
          <a:noFill/>
        </p:spPr>
        <p:txBody>
          <a:bodyPr wrap="square" rtlCol="0">
            <a:spAutoFit/>
          </a:bodyPr>
          <a:lstStyle/>
          <a:p>
            <a:r>
              <a:rPr lang="en-US" sz="3000" b="1" dirty="0">
                <a:latin typeface="Rockwell" panose="02060603020205020403" pitchFamily="18" charset="0"/>
              </a:rPr>
              <a:t>Pleasant Grove Elementary </a:t>
            </a:r>
          </a:p>
          <a:p>
            <a:r>
              <a:rPr lang="en-US" sz="2000" b="1" dirty="0">
                <a:latin typeface="Rockwell" panose="02060603020205020403" pitchFamily="18" charset="0"/>
              </a:rPr>
              <a:t>STEM School</a:t>
            </a:r>
          </a:p>
        </p:txBody>
      </p:sp>
      <p:sp>
        <p:nvSpPr>
          <p:cNvPr id="9" name="Rectangle 8"/>
          <p:cNvSpPr/>
          <p:nvPr/>
        </p:nvSpPr>
        <p:spPr>
          <a:xfrm>
            <a:off x="191699" y="211456"/>
            <a:ext cx="883515" cy="859105"/>
          </a:xfrm>
          <a:prstGeom prst="rect">
            <a:avLst/>
          </a:prstGeom>
          <a:solidFill>
            <a:srgbClr val="71E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71E5F5"/>
              </a:solidFill>
            </a:endParaRPr>
          </a:p>
        </p:txBody>
      </p:sp>
      <p:pic>
        <p:nvPicPr>
          <p:cNvPr id="4" name="Picture 3" descr="Image result for paw print transparent"/>
          <p:cNvPicPr>
            <a:picLocks noChangeAspect="1" noChangeArrowheads="1"/>
          </p:cNvPicPr>
          <p:nvPr/>
        </p:nvPicPr>
        <p:blipFill>
          <a:blip r:embed="rId4" cstate="print">
            <a:duotone>
              <a:prstClr val="black"/>
              <a:schemeClr val="tx2">
                <a:tint val="45000"/>
                <a:satMod val="400000"/>
              </a:schemeClr>
            </a:duotone>
            <a:extLst>
              <a:ext uri="{BEBA8EAE-BF5A-486C-A8C5-ECC9F3942E4B}">
                <a14:imgProps xmlns:a14="http://schemas.microsoft.com/office/drawing/2010/main">
                  <a14:imgLayer r:embed="rId5">
                    <a14:imgEffect>
                      <a14:artisticPencilGrayscale/>
                    </a14:imgEffect>
                    <a14:imgEffect>
                      <a14:brightnessContrast bright="40000" contrast="20000"/>
                    </a14:imgEffect>
                  </a14:imgLayer>
                </a14:imgProps>
              </a:ext>
              <a:ext uri="{28A0092B-C50C-407E-A947-70E740481C1C}">
                <a14:useLocalDpi xmlns:a14="http://schemas.microsoft.com/office/drawing/2010/main" val="0"/>
              </a:ext>
            </a:extLst>
          </a:blip>
          <a:srcRect/>
          <a:stretch>
            <a:fillRect/>
          </a:stretch>
        </p:blipFill>
        <p:spPr bwMode="auto">
          <a:xfrm>
            <a:off x="306643" y="296238"/>
            <a:ext cx="653625" cy="689539"/>
          </a:xfrm>
          <a:prstGeom prst="rect">
            <a:avLst/>
          </a:prstGeom>
          <a:noFill/>
          <a:effectLst>
            <a:glow rad="50800">
              <a:schemeClr val="bg1"/>
            </a:glow>
          </a:effectLst>
          <a:extLst>
            <a:ext uri="{909E8E84-426E-40DD-AFC4-6F175D3DCCD1}">
              <a14:hiddenFill xmlns:a14="http://schemas.microsoft.com/office/drawing/2010/main">
                <a:solidFill>
                  <a:srgbClr val="FFFFFF"/>
                </a:solidFill>
              </a14:hiddenFill>
            </a:ext>
          </a:extLst>
        </p:spPr>
      </p:pic>
      <p:sp>
        <p:nvSpPr>
          <p:cNvPr id="10" name="Rectangle 9"/>
          <p:cNvSpPr/>
          <p:nvPr/>
        </p:nvSpPr>
        <p:spPr>
          <a:xfrm>
            <a:off x="124324" y="139615"/>
            <a:ext cx="1024471" cy="996167"/>
          </a:xfrm>
          <a:prstGeom prst="rect">
            <a:avLst/>
          </a:prstGeom>
          <a:noFill/>
          <a:ln w="57150">
            <a:solidFill>
              <a:srgbClr val="71E5F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71E5F5"/>
              </a:solidFill>
            </a:endParaRPr>
          </a:p>
        </p:txBody>
      </p:sp>
      <p:cxnSp>
        <p:nvCxnSpPr>
          <p:cNvPr id="14" name="Straight Connector 13"/>
          <p:cNvCxnSpPr/>
          <p:nvPr/>
        </p:nvCxnSpPr>
        <p:spPr>
          <a:xfrm flipV="1">
            <a:off x="1313140" y="1066538"/>
            <a:ext cx="5561794" cy="178"/>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7571955" y="31241"/>
            <a:ext cx="1460871" cy="1323439"/>
          </a:xfrm>
          <a:prstGeom prst="rect">
            <a:avLst/>
          </a:prstGeom>
          <a:noFill/>
        </p:spPr>
        <p:txBody>
          <a:bodyPr wrap="square" rtlCol="0">
            <a:spAutoFit/>
          </a:bodyPr>
          <a:lstStyle/>
          <a:p>
            <a:r>
              <a:rPr lang="en-US" sz="4000" b="1" spc="-300" dirty="0">
                <a:latin typeface="Rockwell" panose="02060603020205020403" pitchFamily="18" charset="0"/>
              </a:rPr>
              <a:t>2022 </a:t>
            </a:r>
            <a:r>
              <a:rPr lang="en-US" sz="3000" b="1" spc="-300" dirty="0">
                <a:latin typeface="Rockwell" panose="02060603020205020403" pitchFamily="18" charset="0"/>
              </a:rPr>
              <a:t>-</a:t>
            </a:r>
            <a:r>
              <a:rPr lang="en-US" sz="4000" b="1" spc="-300" dirty="0">
                <a:latin typeface="Rockwell" panose="02060603020205020403" pitchFamily="18" charset="0"/>
              </a:rPr>
              <a:t>2023</a:t>
            </a:r>
          </a:p>
        </p:txBody>
      </p:sp>
      <p:cxnSp>
        <p:nvCxnSpPr>
          <p:cNvPr id="17" name="Straight Connector 16"/>
          <p:cNvCxnSpPr/>
          <p:nvPr/>
        </p:nvCxnSpPr>
        <p:spPr>
          <a:xfrm>
            <a:off x="6608140" y="-19250"/>
            <a:ext cx="348498" cy="137393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pic>
        <p:nvPicPr>
          <p:cNvPr id="6" name="Picture 5"/>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910918" y="125566"/>
            <a:ext cx="698753" cy="725122"/>
          </a:xfrm>
          <a:prstGeom prst="rect">
            <a:avLst/>
          </a:prstGeom>
        </p:spPr>
      </p:pic>
      <p:sp>
        <p:nvSpPr>
          <p:cNvPr id="34" name="Rectangle 33"/>
          <p:cNvSpPr/>
          <p:nvPr/>
        </p:nvSpPr>
        <p:spPr>
          <a:xfrm>
            <a:off x="5419681" y="1514314"/>
            <a:ext cx="3503602" cy="3155702"/>
          </a:xfrm>
          <a:prstGeom prst="rect">
            <a:avLst/>
          </a:prstGeom>
          <a:solidFill>
            <a:srgbClr val="FF66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71E5F5"/>
              </a:solidFill>
            </a:endParaRPr>
          </a:p>
        </p:txBody>
      </p:sp>
      <p:sp>
        <p:nvSpPr>
          <p:cNvPr id="49" name="TextBox 48"/>
          <p:cNvSpPr txBox="1"/>
          <p:nvPr/>
        </p:nvSpPr>
        <p:spPr>
          <a:xfrm>
            <a:off x="5458334" y="2349196"/>
            <a:ext cx="3464949" cy="2354491"/>
          </a:xfrm>
          <a:prstGeom prst="rect">
            <a:avLst/>
          </a:prstGeom>
          <a:noFill/>
        </p:spPr>
        <p:txBody>
          <a:bodyPr wrap="square" rtlCol="0">
            <a:spAutoFit/>
          </a:bodyPr>
          <a:lstStyle/>
          <a:p>
            <a:pPr>
              <a:spcBef>
                <a:spcPts val="300"/>
              </a:spcBef>
            </a:pPr>
            <a:r>
              <a:rPr lang="en-US" sz="1200" dirty="0"/>
              <a:t>Henry County Title I Schools and our parents have adopted the National PTA Standards for Family-School Partnerships as the school’s model in engaging parents, students, and the community.  These standards are –</a:t>
            </a:r>
          </a:p>
          <a:p>
            <a:pPr marL="628650" lvl="1" indent="-171450">
              <a:spcBef>
                <a:spcPts val="300"/>
              </a:spcBef>
              <a:buFont typeface="Wingdings" panose="05000000000000000000" pitchFamily="2" charset="2"/>
              <a:buChar char="v"/>
            </a:pPr>
            <a:r>
              <a:rPr lang="en-US" sz="1200" dirty="0">
                <a:ea typeface="Times New Roman" panose="02020603050405020304" pitchFamily="18" charset="0"/>
              </a:rPr>
              <a:t>Welcoming all Families</a:t>
            </a:r>
          </a:p>
          <a:p>
            <a:pPr marL="628650" lvl="1" indent="-171450">
              <a:spcBef>
                <a:spcPts val="300"/>
              </a:spcBef>
              <a:buFont typeface="Wingdings" panose="05000000000000000000" pitchFamily="2" charset="2"/>
              <a:buChar char="v"/>
            </a:pPr>
            <a:r>
              <a:rPr lang="en-US" sz="1200" dirty="0">
                <a:ea typeface="Times New Roman" panose="02020603050405020304" pitchFamily="18" charset="0"/>
              </a:rPr>
              <a:t>Communicating Effectively</a:t>
            </a:r>
          </a:p>
          <a:p>
            <a:pPr marL="628650" lvl="1" indent="-171450">
              <a:spcBef>
                <a:spcPts val="300"/>
              </a:spcBef>
              <a:buFont typeface="Wingdings" panose="05000000000000000000" pitchFamily="2" charset="2"/>
              <a:buChar char="v"/>
            </a:pPr>
            <a:r>
              <a:rPr lang="en-US" sz="1200" dirty="0">
                <a:ea typeface="Times New Roman" panose="02020603050405020304" pitchFamily="18" charset="0"/>
              </a:rPr>
              <a:t>Supporting Student Success</a:t>
            </a:r>
          </a:p>
          <a:p>
            <a:pPr marL="628650" lvl="1" indent="-171450">
              <a:spcBef>
                <a:spcPts val="300"/>
              </a:spcBef>
              <a:buFont typeface="Wingdings" panose="05000000000000000000" pitchFamily="2" charset="2"/>
              <a:buChar char="v"/>
            </a:pPr>
            <a:r>
              <a:rPr lang="en-US" sz="1200" dirty="0">
                <a:ea typeface="Times New Roman" panose="02020603050405020304" pitchFamily="18" charset="0"/>
              </a:rPr>
              <a:t>Speaking up for Every Child</a:t>
            </a:r>
          </a:p>
          <a:p>
            <a:pPr marL="628650" lvl="1" indent="-171450">
              <a:spcBef>
                <a:spcPts val="300"/>
              </a:spcBef>
              <a:buFont typeface="Wingdings" panose="05000000000000000000" pitchFamily="2" charset="2"/>
              <a:buChar char="v"/>
            </a:pPr>
            <a:r>
              <a:rPr lang="en-US" sz="1200" dirty="0">
                <a:ea typeface="Times New Roman" panose="02020603050405020304" pitchFamily="18" charset="0"/>
              </a:rPr>
              <a:t>Sharing Power</a:t>
            </a:r>
          </a:p>
          <a:p>
            <a:pPr marL="628650" lvl="1" indent="-171450">
              <a:spcBef>
                <a:spcPts val="300"/>
              </a:spcBef>
              <a:buFont typeface="Wingdings" panose="05000000000000000000" pitchFamily="2" charset="2"/>
              <a:buChar char="v"/>
            </a:pPr>
            <a:r>
              <a:rPr lang="en-US" sz="1200" dirty="0">
                <a:ea typeface="Times New Roman" panose="02020603050405020304" pitchFamily="18" charset="0"/>
              </a:rPr>
              <a:t>Collaborating with Community</a:t>
            </a:r>
          </a:p>
        </p:txBody>
      </p:sp>
      <p:sp>
        <p:nvSpPr>
          <p:cNvPr id="52" name="TextBox 51"/>
          <p:cNvSpPr txBox="1"/>
          <p:nvPr/>
        </p:nvSpPr>
        <p:spPr>
          <a:xfrm>
            <a:off x="5716334" y="1605046"/>
            <a:ext cx="3052286" cy="646331"/>
          </a:xfrm>
          <a:prstGeom prst="rect">
            <a:avLst/>
          </a:prstGeom>
          <a:noFill/>
        </p:spPr>
        <p:txBody>
          <a:bodyPr wrap="square" rtlCol="0">
            <a:spAutoFit/>
          </a:bodyPr>
          <a:lstStyle/>
          <a:p>
            <a:pPr algn="ctr"/>
            <a:r>
              <a:rPr lang="en-US" b="1" dirty="0">
                <a:latin typeface="Rockwell" panose="02060603020205020403" pitchFamily="18" charset="0"/>
              </a:rPr>
              <a:t>Parent &amp; Family Engagement Standards</a:t>
            </a:r>
          </a:p>
        </p:txBody>
      </p:sp>
      <p:sp>
        <p:nvSpPr>
          <p:cNvPr id="61" name="Rectangle 60"/>
          <p:cNvSpPr/>
          <p:nvPr/>
        </p:nvSpPr>
        <p:spPr>
          <a:xfrm>
            <a:off x="496164" y="1476738"/>
            <a:ext cx="4863639" cy="3165841"/>
          </a:xfrm>
          <a:prstGeom prst="rect">
            <a:avLst/>
          </a:prstGeom>
          <a:solidFill>
            <a:srgbClr val="CCFF99"/>
          </a:solidFill>
          <a:ln w="28575">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71E5F5"/>
              </a:solidFill>
            </a:endParaRPr>
          </a:p>
        </p:txBody>
      </p:sp>
      <p:sp>
        <p:nvSpPr>
          <p:cNvPr id="63" name="TextBox 62"/>
          <p:cNvSpPr txBox="1"/>
          <p:nvPr/>
        </p:nvSpPr>
        <p:spPr>
          <a:xfrm>
            <a:off x="518864" y="1474514"/>
            <a:ext cx="4697619" cy="523220"/>
          </a:xfrm>
          <a:prstGeom prst="rect">
            <a:avLst/>
          </a:prstGeom>
          <a:noFill/>
        </p:spPr>
        <p:txBody>
          <a:bodyPr wrap="square" rtlCol="0">
            <a:spAutoFit/>
          </a:bodyPr>
          <a:lstStyle/>
          <a:p>
            <a:pPr algn="ctr"/>
            <a:r>
              <a:rPr lang="en-US" sz="2800" b="1" dirty="0">
                <a:latin typeface="Rockwell" panose="02060603020205020403" pitchFamily="18" charset="0"/>
              </a:rPr>
              <a:t>Share your Thoughts!</a:t>
            </a:r>
          </a:p>
        </p:txBody>
      </p:sp>
      <p:sp>
        <p:nvSpPr>
          <p:cNvPr id="66" name="TextBox 65"/>
          <p:cNvSpPr txBox="1"/>
          <p:nvPr/>
        </p:nvSpPr>
        <p:spPr>
          <a:xfrm>
            <a:off x="2747404" y="1017491"/>
            <a:ext cx="3962990" cy="371574"/>
          </a:xfrm>
          <a:prstGeom prst="rect">
            <a:avLst/>
          </a:prstGeom>
          <a:solidFill>
            <a:schemeClr val="bg1"/>
          </a:solidFill>
        </p:spPr>
        <p:txBody>
          <a:bodyPr wrap="square" rtlCol="0">
            <a:spAutoFit/>
          </a:bodyPr>
          <a:lstStyle/>
          <a:p>
            <a:pPr algn="ctr"/>
            <a:r>
              <a:rPr lang="en-US" b="1" i="1" dirty="0">
                <a:latin typeface="Cambria" panose="02040503050406030204" pitchFamily="18" charset="0"/>
              </a:rPr>
              <a:t>Parent &amp; Family Engagement Plan</a:t>
            </a:r>
          </a:p>
        </p:txBody>
      </p:sp>
      <p:grpSp>
        <p:nvGrpSpPr>
          <p:cNvPr id="7" name="Group 6"/>
          <p:cNvGrpSpPr/>
          <p:nvPr/>
        </p:nvGrpSpPr>
        <p:grpSpPr>
          <a:xfrm>
            <a:off x="7445823" y="5613019"/>
            <a:ext cx="1609978" cy="1502072"/>
            <a:chOff x="6007657" y="4374700"/>
            <a:chExt cx="3429752" cy="3106473"/>
          </a:xfrm>
        </p:grpSpPr>
        <p:sp>
          <p:nvSpPr>
            <p:cNvPr id="37" name="Oval 36"/>
            <p:cNvSpPr/>
            <p:nvPr/>
          </p:nvSpPr>
          <p:spPr>
            <a:xfrm>
              <a:off x="6066662" y="4374700"/>
              <a:ext cx="3311741" cy="3007147"/>
            </a:xfrm>
            <a:prstGeom prst="ellipse">
              <a:avLst/>
            </a:prstGeom>
            <a:noFill/>
            <a:ln w="127000">
              <a:solidFill>
                <a:srgbClr val="71E5F5"/>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8" name="Oval 37"/>
            <p:cNvSpPr/>
            <p:nvPr/>
          </p:nvSpPr>
          <p:spPr>
            <a:xfrm>
              <a:off x="6007657" y="4462555"/>
              <a:ext cx="3429752" cy="3018618"/>
            </a:xfrm>
            <a:prstGeom prst="ellipse">
              <a:avLst/>
            </a:prstGeom>
            <a:noFill/>
            <a:ln w="50800">
              <a:solidFill>
                <a:srgbClr val="CCFF99"/>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sp>
        <p:nvSpPr>
          <p:cNvPr id="39" name="Oval 38"/>
          <p:cNvSpPr/>
          <p:nvPr/>
        </p:nvSpPr>
        <p:spPr>
          <a:xfrm>
            <a:off x="7237162" y="5569379"/>
            <a:ext cx="2007768" cy="1868113"/>
          </a:xfrm>
          <a:prstGeom prst="ellipse">
            <a:avLst/>
          </a:prstGeom>
          <a:noFill/>
          <a:ln w="50800">
            <a:solidFill>
              <a:srgbClr val="FF6699"/>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2" name="TextBox 34">
            <a:extLst>
              <a:ext uri="{FF2B5EF4-FFF2-40B4-BE49-F238E27FC236}">
                <a16:creationId xmlns:a16="http://schemas.microsoft.com/office/drawing/2014/main" id="{D3792266-AB51-4FDD-934A-EF6C8B01C2B5}"/>
              </a:ext>
            </a:extLst>
          </p:cNvPr>
          <p:cNvSpPr txBox="1"/>
          <p:nvPr/>
        </p:nvSpPr>
        <p:spPr>
          <a:xfrm>
            <a:off x="715612" y="4980236"/>
            <a:ext cx="2634031" cy="369332"/>
          </a:xfrm>
          <a:prstGeom prst="rect">
            <a:avLst/>
          </a:prstGeom>
          <a:solidFill>
            <a:schemeClr val="bg1"/>
          </a:solidFill>
        </p:spPr>
        <p:txBody>
          <a:bodyPr wrap="square" lIns="0" tIns="0" rIns="0" bIns="0" rtlCol="0">
            <a:spAutoFit/>
          </a:bodyPr>
          <a:lstStyle/>
          <a:p>
            <a:r>
              <a:rPr lang="en-US" sz="1200" dirty="0">
                <a:hlinkClick r:id="rId7"/>
              </a:rPr>
              <a:t>  </a:t>
            </a:r>
            <a:r>
              <a:rPr lang="en-US" sz="1200" dirty="0"/>
              <a:t>https://schoolwires.henry.k12.ga.us/pge</a:t>
            </a:r>
          </a:p>
          <a:p>
            <a:endParaRPr lang="en-US" sz="1200" kern="1200" dirty="0">
              <a:solidFill>
                <a:srgbClr val="000000"/>
              </a:solidFill>
              <a:effectLst/>
              <a:ea typeface="Times New Roman" panose="02020603050405020304" pitchFamily="18" charset="0"/>
              <a:cs typeface="Times New Roman" panose="02020603050405020304" pitchFamily="18" charset="0"/>
            </a:endParaRPr>
          </a:p>
        </p:txBody>
      </p:sp>
      <p:sp>
        <p:nvSpPr>
          <p:cNvPr id="43" name="TextBox 35">
            <a:extLst>
              <a:ext uri="{FF2B5EF4-FFF2-40B4-BE49-F238E27FC236}">
                <a16:creationId xmlns:a16="http://schemas.microsoft.com/office/drawing/2014/main" id="{366BBA5D-450E-4A12-B09E-BAD86BB1555A}"/>
              </a:ext>
            </a:extLst>
          </p:cNvPr>
          <p:cNvSpPr txBox="1"/>
          <p:nvPr/>
        </p:nvSpPr>
        <p:spPr>
          <a:xfrm>
            <a:off x="352976" y="6219067"/>
            <a:ext cx="7036570" cy="215444"/>
          </a:xfrm>
          <a:prstGeom prst="rect">
            <a:avLst/>
          </a:prstGeom>
          <a:noFill/>
        </p:spPr>
        <p:txBody>
          <a:bodyPr wrap="square" lIns="0" tIns="0" rIns="0" bIns="0" rtlCol="0">
            <a:spAutoFit/>
          </a:bodyPr>
          <a:lstStyle/>
          <a:p>
            <a:pPr marL="0" marR="0">
              <a:spcBef>
                <a:spcPts val="0"/>
              </a:spcBef>
              <a:spcAft>
                <a:spcPts val="0"/>
              </a:spcAft>
            </a:pPr>
            <a:r>
              <a:rPr lang="en-ZA" sz="1200" kern="1200" dirty="0">
                <a:solidFill>
                  <a:srgbClr val="000000"/>
                </a:solidFill>
                <a:effectLst/>
                <a:ea typeface="Times New Roman" panose="02020603050405020304" pitchFamily="18" charset="0"/>
                <a:cs typeface="Times New Roman" panose="02020603050405020304" pitchFamily="18" charset="0"/>
              </a:rPr>
              <a:t>  </a:t>
            </a:r>
            <a:r>
              <a:rPr lang="en-ZA" sz="1400" kern="1200" dirty="0">
                <a:solidFill>
                  <a:srgbClr val="000000"/>
                </a:solidFill>
                <a:effectLst/>
                <a:ea typeface="Times New Roman" panose="02020603050405020304" pitchFamily="18" charset="0"/>
                <a:cs typeface="Times New Roman" panose="02020603050405020304" pitchFamily="18" charset="0"/>
              </a:rPr>
              <a:t>Tracie Copper, </a:t>
            </a:r>
            <a:r>
              <a:rPr lang="en-ZA" sz="1400" i="1" kern="1200" dirty="0">
                <a:solidFill>
                  <a:srgbClr val="000000"/>
                </a:solidFill>
                <a:effectLst/>
                <a:ea typeface="Times New Roman" panose="02020603050405020304" pitchFamily="18" charset="0"/>
                <a:cs typeface="Times New Roman" panose="02020603050405020304" pitchFamily="18" charset="0"/>
              </a:rPr>
              <a:t>Principal </a:t>
            </a:r>
            <a:r>
              <a:rPr lang="en-ZA" sz="1400" dirty="0">
                <a:solidFill>
                  <a:srgbClr val="000000"/>
                </a:solidFill>
                <a:ea typeface="Times New Roman" panose="02020603050405020304" pitchFamily="18" charset="0"/>
                <a:cs typeface="Times New Roman" panose="02020603050405020304" pitchFamily="18" charset="0"/>
              </a:rPr>
              <a:t>                                                     Christopher Parkhill, </a:t>
            </a:r>
            <a:r>
              <a:rPr lang="en-ZA" sz="1400" i="1" dirty="0">
                <a:solidFill>
                  <a:srgbClr val="000000"/>
                </a:solidFill>
                <a:ea typeface="Times New Roman" panose="02020603050405020304" pitchFamily="18" charset="0"/>
                <a:cs typeface="Times New Roman" panose="02020603050405020304" pitchFamily="18" charset="0"/>
              </a:rPr>
              <a:t>Assistant Principal</a:t>
            </a:r>
          </a:p>
        </p:txBody>
      </p:sp>
      <p:pic>
        <p:nvPicPr>
          <p:cNvPr id="46" name="Picture 10" descr="Image result for instagram logo transparent"/>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515631" y="5271001"/>
            <a:ext cx="240876" cy="240876"/>
          </a:xfrm>
          <a:prstGeom prst="rect">
            <a:avLst/>
          </a:prstGeom>
          <a:noFill/>
          <a:ln>
            <a:noFill/>
          </a:ln>
          <a:effectLst/>
          <a:extLst>
            <a:ext uri="{909E8E84-426E-40DD-AFC4-6F175D3DCCD1}">
              <a14:hiddenFill xmlns:a14="http://schemas.microsoft.com/office/drawing/2010/main">
                <a:solidFill>
                  <a:srgbClr val="FFFFFF"/>
                </a:solidFill>
              </a14:hiddenFill>
            </a:ext>
          </a:extLst>
        </p:spPr>
      </p:pic>
      <p:pic>
        <p:nvPicPr>
          <p:cNvPr id="47" name="Picture 12" descr="Image result for twitter logo transparent"/>
          <p:cNvPicPr>
            <a:picLocks noChangeAspect="1" noChangeArrowheads="1"/>
          </p:cNvPicPr>
          <p:nvPr/>
        </p:nvPicPr>
        <p:blipFill rotWithShape="1">
          <a:blip r:embed="rId9" cstate="print">
            <a:extLst>
              <a:ext uri="{28A0092B-C50C-407E-A947-70E740481C1C}">
                <a14:useLocalDpi xmlns:a14="http://schemas.microsoft.com/office/drawing/2010/main" val="0"/>
              </a:ext>
            </a:extLst>
          </a:blip>
          <a:srcRect l="15244" t="18681" r="15017" b="21288"/>
          <a:stretch/>
        </p:blipFill>
        <p:spPr bwMode="auto">
          <a:xfrm>
            <a:off x="512858" y="5849169"/>
            <a:ext cx="241193" cy="207615"/>
          </a:xfrm>
          <a:prstGeom prst="rect">
            <a:avLst/>
          </a:prstGeom>
          <a:noFill/>
          <a:effectLst/>
          <a:extLst>
            <a:ext uri="{909E8E84-426E-40DD-AFC4-6F175D3DCCD1}">
              <a14:hiddenFill xmlns:a14="http://schemas.microsoft.com/office/drawing/2010/main">
                <a:solidFill>
                  <a:srgbClr val="FFFFFF"/>
                </a:solidFill>
              </a14:hiddenFill>
            </a:ext>
          </a:extLst>
        </p:spPr>
      </p:pic>
      <p:sp>
        <p:nvSpPr>
          <p:cNvPr id="48" name="TextBox 47"/>
          <p:cNvSpPr txBox="1"/>
          <p:nvPr/>
        </p:nvSpPr>
        <p:spPr>
          <a:xfrm>
            <a:off x="688957" y="5207047"/>
            <a:ext cx="2687342" cy="307777"/>
          </a:xfrm>
          <a:prstGeom prst="rect">
            <a:avLst/>
          </a:prstGeom>
          <a:noFill/>
        </p:spPr>
        <p:txBody>
          <a:bodyPr wrap="square" rtlCol="0">
            <a:spAutoFit/>
          </a:bodyPr>
          <a:lstStyle/>
          <a:p>
            <a:r>
              <a:rPr lang="en-US" sz="1100" dirty="0"/>
              <a:t>@</a:t>
            </a:r>
            <a:r>
              <a:rPr lang="en-US" sz="1400" dirty="0" err="1"/>
              <a:t>family</a:t>
            </a:r>
            <a:r>
              <a:rPr lang="en-US" sz="1400" b="1" dirty="0" err="1"/>
              <a:t>.</a:t>
            </a:r>
            <a:r>
              <a:rPr lang="en-US" sz="1400" dirty="0" err="1"/>
              <a:t>engagement</a:t>
            </a:r>
            <a:r>
              <a:rPr lang="en-US" sz="1400" b="1" dirty="0" err="1"/>
              <a:t>.</a:t>
            </a:r>
            <a:r>
              <a:rPr lang="en-US" sz="1400" dirty="0" err="1"/>
              <a:t>pge</a:t>
            </a:r>
            <a:endParaRPr lang="en-US" sz="1400" dirty="0"/>
          </a:p>
        </p:txBody>
      </p:sp>
      <p:sp>
        <p:nvSpPr>
          <p:cNvPr id="50" name="TextBox 49"/>
          <p:cNvSpPr txBox="1"/>
          <p:nvPr/>
        </p:nvSpPr>
        <p:spPr>
          <a:xfrm>
            <a:off x="791401" y="5761042"/>
            <a:ext cx="977662" cy="307777"/>
          </a:xfrm>
          <a:prstGeom prst="rect">
            <a:avLst/>
          </a:prstGeom>
          <a:noFill/>
        </p:spPr>
        <p:txBody>
          <a:bodyPr wrap="square" rtlCol="0">
            <a:spAutoFit/>
          </a:bodyPr>
          <a:lstStyle/>
          <a:p>
            <a:r>
              <a:rPr lang="en-US" sz="1100" dirty="0"/>
              <a:t>@</a:t>
            </a:r>
            <a:r>
              <a:rPr lang="en-US" sz="1400" dirty="0"/>
              <a:t>PGE_HCS</a:t>
            </a:r>
          </a:p>
        </p:txBody>
      </p:sp>
      <p:sp>
        <p:nvSpPr>
          <p:cNvPr id="54" name="TextBox 53"/>
          <p:cNvSpPr txBox="1"/>
          <p:nvPr/>
        </p:nvSpPr>
        <p:spPr>
          <a:xfrm>
            <a:off x="570683" y="1930805"/>
            <a:ext cx="4887651" cy="2931572"/>
          </a:xfrm>
          <a:prstGeom prst="rect">
            <a:avLst/>
          </a:prstGeom>
          <a:noFill/>
        </p:spPr>
        <p:txBody>
          <a:bodyPr wrap="square" lIns="91440" tIns="45720" rIns="91440" bIns="45720" rtlCol="0" anchor="t">
            <a:spAutoFit/>
          </a:bodyPr>
          <a:lstStyle/>
          <a:p>
            <a:pPr algn="ctr">
              <a:spcBef>
                <a:spcPts val="300"/>
              </a:spcBef>
            </a:pPr>
            <a:r>
              <a:rPr lang="en-US" sz="1600" b="1" dirty="0"/>
              <a:t>We want to hear from you!</a:t>
            </a:r>
          </a:p>
          <a:p>
            <a:pPr algn="ctr">
              <a:spcBef>
                <a:spcPts val="300"/>
              </a:spcBef>
            </a:pPr>
            <a:r>
              <a:rPr lang="en-US" sz="1000" dirty="0">
                <a:ea typeface="Times New Roman" panose="02020603050405020304" pitchFamily="18" charset="0"/>
              </a:rPr>
              <a:t>If you have any suggestions on how we can better communicate and serve you and your family, please let us know!  If there is any part of this Parent &amp; Family Engagement Plan  that you feel is not satisfactory or not in line with the students’ and/or school’s goals for academic achievement, please provide us with your comments in the space provided and leave this form in the main office or in Rm#210, our Family Resource Center. Any unsatisfactory comments about the school-wide plan will be submitted to the district.</a:t>
            </a:r>
            <a:endParaRPr lang="en-US" sz="1000" dirty="0">
              <a:ea typeface="Times New Roman" panose="02020603050405020304" pitchFamily="18" charset="0"/>
              <a:cs typeface="Calibri"/>
            </a:endParaRPr>
          </a:p>
          <a:p>
            <a:pPr algn="ctr">
              <a:spcBef>
                <a:spcPts val="300"/>
              </a:spcBef>
            </a:pPr>
            <a:r>
              <a:rPr lang="en-US" sz="1000" dirty="0">
                <a:ea typeface="Times New Roman" panose="02020603050405020304" pitchFamily="18" charset="0"/>
              </a:rPr>
              <a:t> </a:t>
            </a:r>
            <a:r>
              <a:rPr lang="en-US" sz="1400" b="1" dirty="0">
                <a:ea typeface="Times New Roman" panose="02020603050405020304" pitchFamily="18" charset="0"/>
              </a:rPr>
              <a:t>Thank you!</a:t>
            </a:r>
          </a:p>
          <a:p>
            <a:pPr algn="ctr">
              <a:spcBef>
                <a:spcPts val="300"/>
              </a:spcBef>
            </a:pPr>
            <a:endParaRPr lang="en-US" sz="1100" dirty="0">
              <a:ea typeface="Times New Roman" panose="02020603050405020304" pitchFamily="18" charset="0"/>
            </a:endParaRPr>
          </a:p>
          <a:p>
            <a:pPr>
              <a:spcBef>
                <a:spcPts val="600"/>
              </a:spcBef>
            </a:pPr>
            <a:r>
              <a:rPr lang="en-US" sz="1200" b="1" dirty="0">
                <a:ea typeface="Times New Roman" panose="02020603050405020304" pitchFamily="18" charset="0"/>
              </a:rPr>
              <a:t>Parent Name (Optional): </a:t>
            </a:r>
            <a:r>
              <a:rPr lang="en-US" sz="1200" dirty="0">
                <a:ea typeface="Times New Roman" panose="02020603050405020304" pitchFamily="18" charset="0"/>
              </a:rPr>
              <a:t>______________________________</a:t>
            </a:r>
            <a:endParaRPr lang="en-US" sz="1200" dirty="0">
              <a:ea typeface="Times New Roman" panose="02020603050405020304" pitchFamily="18" charset="0"/>
              <a:cs typeface="Calibri"/>
            </a:endParaRPr>
          </a:p>
          <a:p>
            <a:pPr>
              <a:spcBef>
                <a:spcPts val="600"/>
              </a:spcBef>
            </a:pPr>
            <a:r>
              <a:rPr lang="en-US" sz="1200" b="1" dirty="0">
                <a:ea typeface="Times New Roman" panose="02020603050405020304" pitchFamily="18" charset="0"/>
              </a:rPr>
              <a:t>Phone #: </a:t>
            </a:r>
            <a:r>
              <a:rPr lang="en-US" sz="1200" dirty="0">
                <a:ea typeface="Times New Roman" panose="02020603050405020304" pitchFamily="18" charset="0"/>
              </a:rPr>
              <a:t>________________</a:t>
            </a:r>
            <a:r>
              <a:rPr lang="en-US" sz="1200" b="1" dirty="0">
                <a:ea typeface="Times New Roman" panose="02020603050405020304" pitchFamily="18" charset="0"/>
              </a:rPr>
              <a:t>	Email: </a:t>
            </a:r>
            <a:r>
              <a:rPr lang="en-US" sz="1200" dirty="0">
                <a:ea typeface="Times New Roman" panose="02020603050405020304" pitchFamily="18" charset="0"/>
              </a:rPr>
              <a:t>___________________</a:t>
            </a:r>
            <a:endParaRPr lang="en-US" sz="1200" dirty="0">
              <a:ea typeface="Times New Roman" panose="02020603050405020304" pitchFamily="18" charset="0"/>
              <a:cs typeface="Calibri"/>
            </a:endParaRPr>
          </a:p>
          <a:p>
            <a:pPr>
              <a:spcBef>
                <a:spcPts val="600"/>
              </a:spcBef>
            </a:pPr>
            <a:r>
              <a:rPr lang="en-US" sz="1200" b="1" dirty="0">
                <a:ea typeface="Times New Roman" panose="02020603050405020304" pitchFamily="18" charset="0"/>
              </a:rPr>
              <a:t>Your Suggestion(s): </a:t>
            </a:r>
            <a:r>
              <a:rPr lang="en-US" sz="1200" dirty="0">
                <a:ea typeface="Times New Roman" panose="02020603050405020304" pitchFamily="18" charset="0"/>
              </a:rPr>
              <a:t>___________________________________</a:t>
            </a:r>
            <a:endParaRPr lang="en-US" sz="1200" dirty="0">
              <a:ea typeface="Times New Roman" panose="02020603050405020304" pitchFamily="18" charset="0"/>
              <a:cs typeface="Calibri"/>
            </a:endParaRPr>
          </a:p>
          <a:p>
            <a:pPr>
              <a:spcBef>
                <a:spcPts val="600"/>
              </a:spcBef>
            </a:pPr>
            <a:r>
              <a:rPr lang="en-US" sz="1400" dirty="0">
                <a:ea typeface="Times New Roman" panose="02020603050405020304" pitchFamily="18" charset="0"/>
              </a:rPr>
              <a:t>___________________________________________________</a:t>
            </a:r>
          </a:p>
        </p:txBody>
      </p:sp>
      <p:sp>
        <p:nvSpPr>
          <p:cNvPr id="40" name="Oval 39"/>
          <p:cNvSpPr/>
          <p:nvPr/>
        </p:nvSpPr>
        <p:spPr>
          <a:xfrm>
            <a:off x="8523890" y="6243145"/>
            <a:ext cx="798786" cy="79878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TextBox 43"/>
          <p:cNvSpPr txBox="1"/>
          <p:nvPr/>
        </p:nvSpPr>
        <p:spPr>
          <a:xfrm>
            <a:off x="8648013" y="6340154"/>
            <a:ext cx="365431" cy="369332"/>
          </a:xfrm>
          <a:prstGeom prst="rect">
            <a:avLst/>
          </a:prstGeom>
          <a:solidFill>
            <a:schemeClr val="bg1"/>
          </a:solidFill>
        </p:spPr>
        <p:txBody>
          <a:bodyPr wrap="square" rtlCol="0">
            <a:spAutoFit/>
          </a:bodyPr>
          <a:lstStyle/>
          <a:p>
            <a:pPr algn="ctr"/>
            <a:r>
              <a:rPr lang="en-US" b="1" i="1" dirty="0">
                <a:latin typeface="Cambria" panose="02040503050406030204" pitchFamily="18" charset="0"/>
              </a:rPr>
              <a:t>4</a:t>
            </a:r>
          </a:p>
        </p:txBody>
      </p:sp>
      <p:sp>
        <p:nvSpPr>
          <p:cNvPr id="45" name="TextBox 44"/>
          <p:cNvSpPr txBox="1"/>
          <p:nvPr/>
        </p:nvSpPr>
        <p:spPr>
          <a:xfrm>
            <a:off x="191699" y="5501400"/>
            <a:ext cx="3287501" cy="307777"/>
          </a:xfrm>
          <a:prstGeom prst="rect">
            <a:avLst/>
          </a:prstGeom>
          <a:noFill/>
        </p:spPr>
        <p:txBody>
          <a:bodyPr wrap="square" rtlCol="0">
            <a:spAutoFit/>
          </a:bodyPr>
          <a:lstStyle/>
          <a:p>
            <a:pPr algn="ctr"/>
            <a:r>
              <a:rPr lang="en-US" sz="1400" dirty="0">
                <a:cs typeface="Times New Roman" panose="02020603050405020304" pitchFamily="18" charset="0"/>
              </a:rPr>
              <a:t>Pleasant Grove Elementary</a:t>
            </a:r>
          </a:p>
        </p:txBody>
      </p:sp>
      <p:pic>
        <p:nvPicPr>
          <p:cNvPr id="55" name="Picture 54"/>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442733" y="5486507"/>
            <a:ext cx="427400" cy="320735"/>
          </a:xfrm>
          <a:prstGeom prst="rect">
            <a:avLst/>
          </a:prstGeom>
        </p:spPr>
      </p:pic>
      <p:sp>
        <p:nvSpPr>
          <p:cNvPr id="2" name="Rectangle 1"/>
          <p:cNvSpPr/>
          <p:nvPr/>
        </p:nvSpPr>
        <p:spPr>
          <a:xfrm>
            <a:off x="352976" y="6479435"/>
            <a:ext cx="6689255" cy="276999"/>
          </a:xfrm>
          <a:prstGeom prst="rect">
            <a:avLst/>
          </a:prstGeom>
        </p:spPr>
        <p:txBody>
          <a:bodyPr wrap="square">
            <a:spAutoFit/>
          </a:bodyPr>
          <a:lstStyle/>
          <a:p>
            <a:pPr algn="ctr"/>
            <a:r>
              <a:rPr lang="en-ZA" sz="1200" dirty="0">
                <a:solidFill>
                  <a:srgbClr val="000000"/>
                </a:solidFill>
                <a:ea typeface="Times New Roman" panose="02020603050405020304" pitchFamily="18" charset="0"/>
                <a:cs typeface="Times New Roman" panose="02020603050405020304" pitchFamily="18" charset="0"/>
              </a:rPr>
              <a:t>Pleasant Grove Elementary              770.898.0176                       Fax: 770.898.0185</a:t>
            </a:r>
          </a:p>
        </p:txBody>
      </p:sp>
      <p:sp>
        <p:nvSpPr>
          <p:cNvPr id="3" name="TextBox 2"/>
          <p:cNvSpPr txBox="1"/>
          <p:nvPr/>
        </p:nvSpPr>
        <p:spPr>
          <a:xfrm>
            <a:off x="3733484" y="4669646"/>
            <a:ext cx="3372394" cy="369332"/>
          </a:xfrm>
          <a:prstGeom prst="rect">
            <a:avLst/>
          </a:prstGeom>
          <a:solidFill>
            <a:schemeClr val="accent4">
              <a:lumMod val="20000"/>
              <a:lumOff val="80000"/>
            </a:schemeClr>
          </a:solidFill>
        </p:spPr>
        <p:txBody>
          <a:bodyPr wrap="square" rtlCol="0">
            <a:spAutoFit/>
          </a:bodyPr>
          <a:lstStyle/>
          <a:p>
            <a:r>
              <a:rPr lang="en-US" b="1" dirty="0">
                <a:latin typeface="Rockwell" panose="02060603020205020403" pitchFamily="18" charset="0"/>
              </a:rPr>
              <a:t>Family Resource Center</a:t>
            </a:r>
          </a:p>
        </p:txBody>
      </p:sp>
      <p:pic>
        <p:nvPicPr>
          <p:cNvPr id="13" name="Picture 12"/>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496163" y="4987666"/>
            <a:ext cx="257887" cy="257887"/>
          </a:xfrm>
          <a:prstGeom prst="rect">
            <a:avLst/>
          </a:prstGeom>
          <a:solidFill>
            <a:schemeClr val="bg1"/>
          </a:solidFill>
        </p:spPr>
      </p:pic>
      <p:pic>
        <p:nvPicPr>
          <p:cNvPr id="41" name="Graphic 23" descr="Icon Phone">
            <a:extLst>
              <a:ext uri="{FF2B5EF4-FFF2-40B4-BE49-F238E27FC236}">
                <a16:creationId xmlns:a16="http://schemas.microsoft.com/office/drawing/2014/main" id="{58355993-40E7-4C4B-8201-13AD2536E247}"/>
              </a:ext>
            </a:extLst>
          </p:cNvPr>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3155310" y="6537299"/>
            <a:ext cx="164465" cy="190500"/>
          </a:xfrm>
          <a:prstGeom prst="rect">
            <a:avLst/>
          </a:prstGeom>
        </p:spPr>
      </p:pic>
      <p:pic>
        <p:nvPicPr>
          <p:cNvPr id="56" name="Picture 55" descr="Image result for paw print transparent">
            <a:extLst>
              <a:ext uri="{FF2B5EF4-FFF2-40B4-BE49-F238E27FC236}">
                <a16:creationId xmlns:a16="http://schemas.microsoft.com/office/drawing/2014/main" id="{1A28EC77-2A1E-4E18-8BDB-DB0C9843F9E6}"/>
              </a:ext>
            </a:extLst>
          </p:cNvPr>
          <p:cNvPicPr>
            <a:picLocks noChangeAspect="1" noChangeArrowheads="1"/>
          </p:cNvPicPr>
          <p:nvPr/>
        </p:nvPicPr>
        <p:blipFill>
          <a:blip r:embed="rId4" cstate="print">
            <a:duotone>
              <a:prstClr val="black"/>
              <a:schemeClr val="tx2">
                <a:tint val="45000"/>
                <a:satMod val="400000"/>
              </a:schemeClr>
            </a:duotone>
            <a:extLst>
              <a:ext uri="{BEBA8EAE-BF5A-486C-A8C5-ECC9F3942E4B}">
                <a14:imgProps xmlns:a14="http://schemas.microsoft.com/office/drawing/2010/main">
                  <a14:imgLayer r:embed="rId5">
                    <a14:imgEffect>
                      <a14:artisticPencilGrayscale/>
                    </a14:imgEffect>
                    <a14:imgEffect>
                      <a14:brightnessContrast bright="40000" contrast="20000"/>
                    </a14:imgEffect>
                  </a14:imgLayer>
                </a14:imgProps>
              </a:ext>
              <a:ext uri="{28A0092B-C50C-407E-A947-70E740481C1C}">
                <a14:useLocalDpi xmlns:a14="http://schemas.microsoft.com/office/drawing/2010/main" val="0"/>
              </a:ext>
            </a:extLst>
          </a:blip>
          <a:srcRect/>
          <a:stretch>
            <a:fillRect/>
          </a:stretch>
        </p:blipFill>
        <p:spPr bwMode="auto">
          <a:xfrm>
            <a:off x="7751762" y="5873242"/>
            <a:ext cx="798785" cy="842675"/>
          </a:xfrm>
          <a:prstGeom prst="rect">
            <a:avLst/>
          </a:prstGeom>
          <a:noFill/>
          <a:effectLst>
            <a:glow rad="50800">
              <a:schemeClr val="bg1"/>
            </a:glo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0217218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F15E117C4279D429B7B2A692F333EA4" ma:contentTypeVersion="14" ma:contentTypeDescription="Create a new document." ma:contentTypeScope="" ma:versionID="a46e5f0621e2d3bec4b5f5318f920873">
  <xsd:schema xmlns:xsd="http://www.w3.org/2001/XMLSchema" xmlns:xs="http://www.w3.org/2001/XMLSchema" xmlns:p="http://schemas.microsoft.com/office/2006/metadata/properties" xmlns:ns3="d6867dde-12bd-4940-9eb6-e2e0b2b6c5e7" xmlns:ns4="58562070-1175-4570-b8a5-24bad1e32bb0" targetNamespace="http://schemas.microsoft.com/office/2006/metadata/properties" ma:root="true" ma:fieldsID="aa183e76c29cfb48418d7a8c9a27a484" ns3:_="" ns4:_="">
    <xsd:import namespace="d6867dde-12bd-4940-9eb6-e2e0b2b6c5e7"/>
    <xsd:import namespace="58562070-1175-4570-b8a5-24bad1e32bb0"/>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GenerationTime" minOccurs="0"/>
                <xsd:element ref="ns4:MediaServiceEventHashCode" minOccurs="0"/>
                <xsd:element ref="ns4:MediaServiceOCR" minOccurs="0"/>
                <xsd:element ref="ns4:MediaServiceLocation" minOccurs="0"/>
                <xsd:element ref="ns4:MediaServiceAutoKeyPoints" minOccurs="0"/>
                <xsd:element ref="ns4:MediaServiceKeyPoints" minOccurs="0"/>
                <xsd:element ref="ns4: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6867dde-12bd-4940-9eb6-e2e0b2b6c5e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8562070-1175-4570-b8a5-24bad1e32bb0"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18" nillable="true" ma:displayName="Location" ma:internalName="MediaServiceLocatio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BD5F8AC-DAF8-4899-9DF2-526B20D5BA4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6867dde-12bd-4940-9eb6-e2e0b2b6c5e7"/>
    <ds:schemaRef ds:uri="58562070-1175-4570-b8a5-24bad1e32bb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473C3DF-9A7E-420E-8030-AB9F75AAE54D}">
  <ds:schemaRefs>
    <ds:schemaRef ds:uri="http://schemas.microsoft.com/sharepoint/v3/contenttype/forms"/>
  </ds:schemaRefs>
</ds:datastoreItem>
</file>

<file path=customXml/itemProps3.xml><?xml version="1.0" encoding="utf-8"?>
<ds:datastoreItem xmlns:ds="http://schemas.openxmlformats.org/officeDocument/2006/customXml" ds:itemID="{283342D5-28AA-42D7-BF15-3D9DED1B3929}">
  <ds:schemaRefs>
    <ds:schemaRef ds:uri="http://www.w3.org/XML/1998/namespace"/>
    <ds:schemaRef ds:uri="http://purl.org/dc/terms/"/>
    <ds:schemaRef ds:uri="http://schemas.microsoft.com/office/2006/documentManagement/types"/>
    <ds:schemaRef ds:uri="d6867dde-12bd-4940-9eb6-e2e0b2b6c5e7"/>
    <ds:schemaRef ds:uri="58562070-1175-4570-b8a5-24bad1e32bb0"/>
    <ds:schemaRef ds:uri="http://purl.org/dc/elements/1.1/"/>
    <ds:schemaRef ds:uri="http://schemas.microsoft.com/office/infopath/2007/PartnerControls"/>
    <ds:schemaRef ds:uri="http://purl.org/dc/dcmitype/"/>
    <ds:schemaRef ds:uri="http://schemas.openxmlformats.org/package/2006/metadata/core-propertie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Office Theme</Template>
  <TotalTime>20610</TotalTime>
  <Words>1593</Words>
  <Application>Microsoft Office PowerPoint</Application>
  <PresentationFormat>On-screen Show (4:3)</PresentationFormat>
  <Paragraphs>112</Paragraphs>
  <Slides>4</Slides>
  <Notes>1</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Chin King, Chelauna</dc:creator>
  <cp:lastModifiedBy>Shakerra Jackson</cp:lastModifiedBy>
  <cp:revision>760</cp:revision>
  <cp:lastPrinted>2020-09-18T13:45:42Z</cp:lastPrinted>
  <dcterms:created xsi:type="dcterms:W3CDTF">2019-09-05T15:07:42Z</dcterms:created>
  <dcterms:modified xsi:type="dcterms:W3CDTF">2022-10-03T17:07:32Z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0x010100AF15E117C4279D429B7B2A692F333EA4</vt:lpwstr>
  </property>
</Properties>
</file>